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62" r:id="rId2"/>
    <p:sldId id="345" r:id="rId3"/>
    <p:sldId id="365" r:id="rId4"/>
    <p:sldId id="358" r:id="rId5"/>
    <p:sldId id="359" r:id="rId6"/>
    <p:sldId id="360" r:id="rId7"/>
    <p:sldId id="349" r:id="rId8"/>
    <p:sldId id="3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4A66AC"/>
    <a:srgbClr val="FFFFCC"/>
    <a:srgbClr val="D2A000"/>
    <a:srgbClr val="009900"/>
    <a:srgbClr val="993366"/>
    <a:srgbClr val="993300"/>
    <a:srgbClr val="990000"/>
    <a:srgbClr val="008000"/>
    <a:srgbClr val="FE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4" autoAdjust="0"/>
  </p:normalViewPr>
  <p:slideViewPr>
    <p:cSldViewPr snapToGrid="0">
      <p:cViewPr varScale="1">
        <p:scale>
          <a:sx n="63" d="100"/>
          <a:sy n="63" d="100"/>
        </p:scale>
        <p:origin x="52" y="32"/>
      </p:cViewPr>
      <p:guideLst/>
    </p:cSldViewPr>
  </p:slideViewPr>
  <p:outlineViewPr>
    <p:cViewPr>
      <p:scale>
        <a:sx n="33" d="100"/>
        <a:sy n="33" d="100"/>
      </p:scale>
      <p:origin x="0" y="-186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DF342-EF91-4BD7-9B2A-7D53FAF65B3B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80503-D86C-4A09-BDE7-9596166155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730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80503-D86C-4A09-BDE7-9596166155D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50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945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60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374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3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32980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863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7932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74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67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3947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62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81F195-FBFB-46D4-A2C9-A6870C94AA51}" type="datetimeFigureOut">
              <a:rPr lang="pl-PL" smtClean="0"/>
              <a:t>30.03.2025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55339F-CAEF-4F38-BA90-E7294ED813A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206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D800C-CB91-45B9-9D76-D4A4B233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4400" dirty="0">
                <a:latin typeface="Bodoni MT" panose="02070603080606020203" pitchFamily="18" charset="0"/>
              </a:rPr>
              <a:t>Dlaczego</a:t>
            </a:r>
            <a:br>
              <a:rPr lang="pl-PL" sz="4400" dirty="0">
                <a:latin typeface="Bodoni MT" panose="02070603080606020203" pitchFamily="18" charset="0"/>
              </a:rPr>
            </a:br>
            <a:r>
              <a:rPr lang="pl-PL" sz="4400" dirty="0">
                <a:latin typeface="Bodoni MT" panose="02070603080606020203" pitchFamily="18" charset="0"/>
              </a:rPr>
              <a:t>warto wybrać Nasze liceum?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t="83386" r="60517"/>
          <a:stretch/>
        </p:blipFill>
        <p:spPr>
          <a:xfrm rot="10800000">
            <a:off x="961768" y="6181001"/>
            <a:ext cx="10289883" cy="67665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488" y="3337560"/>
            <a:ext cx="1429512" cy="352044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" y="0"/>
            <a:ext cx="12183906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32" y="382385"/>
            <a:ext cx="10725912" cy="620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308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AFBA36-58BD-4C02-8979-7514D118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784" y="64009"/>
            <a:ext cx="6986016" cy="1920240"/>
          </a:xfrm>
        </p:spPr>
        <p:txBody>
          <a:bodyPr>
            <a:noAutofit/>
          </a:bodyPr>
          <a:lstStyle/>
          <a:p>
            <a:pPr algn="ctr"/>
            <a:r>
              <a:rPr lang="pl-PL" sz="48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Nasza oferta </a:t>
            </a:r>
            <a:br>
              <a:rPr lang="pl-PL" sz="48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</a:br>
            <a:r>
              <a:rPr lang="pl-PL" sz="36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na rok szkolny </a:t>
            </a:r>
            <a:br>
              <a:rPr lang="pl-PL" sz="36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</a:br>
            <a:r>
              <a:rPr lang="pl-PL" sz="36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2025/2026</a:t>
            </a:r>
            <a:endParaRPr lang="pl-PL" sz="3600" cap="small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Ebrima" panose="020000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1700784" cy="170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318" y="2164866"/>
            <a:ext cx="2201418" cy="220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l="13575" t="16177" r="13300" b="5667"/>
          <a:stretch/>
        </p:blipFill>
        <p:spPr>
          <a:xfrm>
            <a:off x="247426" y="1943124"/>
            <a:ext cx="8144734" cy="492402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63DB5A-B1F5-493B-9C47-3A8FE2AF2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7" b="7911"/>
          <a:stretch/>
        </p:blipFill>
        <p:spPr bwMode="auto">
          <a:xfrm>
            <a:off x="8308490" y="9144"/>
            <a:ext cx="3883510" cy="685800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noFill/>
          <a:ln w="1016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96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AFBA36-58BD-4C02-8979-7514D118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784" y="393192"/>
            <a:ext cx="6986016" cy="1133856"/>
          </a:xfrm>
        </p:spPr>
        <p:txBody>
          <a:bodyPr>
            <a:noAutofit/>
          </a:bodyPr>
          <a:lstStyle/>
          <a:p>
            <a:pPr algn="ctr"/>
            <a:r>
              <a:rPr lang="pl-PL" sz="40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Nasza oferta </a:t>
            </a:r>
            <a:br>
              <a:rPr lang="pl-PL" sz="40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</a:br>
            <a:r>
              <a:rPr lang="pl-PL" sz="28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na rok szkolny 2025/2026</a:t>
            </a:r>
            <a:endParaRPr lang="pl-PL" sz="2800" cap="small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Ebrima" panose="020000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1700784" cy="170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63DB5A-B1F5-493B-9C47-3A8FE2AF2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7" b="7911"/>
          <a:stretch/>
        </p:blipFill>
        <p:spPr bwMode="auto">
          <a:xfrm>
            <a:off x="8308490" y="9144"/>
            <a:ext cx="3883510" cy="685800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noFill/>
          <a:ln w="1016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2648" y="1536194"/>
            <a:ext cx="75255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1a  </a:t>
            </a:r>
            <a:r>
              <a:rPr lang="pl-PL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politechniczno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ekonomiczna </a:t>
            </a:r>
          </a:p>
          <a:p>
            <a:endParaRPr lang="pl-PL" sz="1200" dirty="0"/>
          </a:p>
          <a:p>
            <a:r>
              <a:rPr lang="pl-PL" b="1" dirty="0"/>
              <a:t>Przedmioty realizowane w zakresie rozszerzonym: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matematyka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geografia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język angielski </a:t>
            </a:r>
          </a:p>
          <a:p>
            <a:endParaRPr lang="pl-PL" dirty="0"/>
          </a:p>
          <a:p>
            <a:r>
              <a:rPr lang="pl-PL" b="1" dirty="0"/>
              <a:t>Dwa języki obce nowożytne: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I język – język angielski 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II język – </a:t>
            </a:r>
            <a:r>
              <a:rPr lang="pl-PL" sz="2200" u="sng" dirty="0">
                <a:solidFill>
                  <a:prstClr val="black"/>
                </a:solidFill>
              </a:rPr>
              <a:t>do wyboru</a:t>
            </a:r>
            <a:r>
              <a:rPr lang="pl-PL" sz="2200" dirty="0">
                <a:solidFill>
                  <a:prstClr val="black"/>
                </a:solidFill>
              </a:rPr>
              <a:t>: język niemiecki lub język rosyjski </a:t>
            </a:r>
          </a:p>
          <a:p>
            <a:endParaRPr lang="pl-PL" dirty="0"/>
          </a:p>
          <a:p>
            <a:r>
              <a:rPr lang="pl-PL" b="1" dirty="0"/>
              <a:t>Przedmioty punktowane podczas rekrutacji: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język polski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matematyka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geografia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język angielski</a:t>
            </a:r>
            <a:endParaRPr lang="pl-PL" sz="2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368049"/>
              </p:ext>
            </p:extLst>
          </p:nvPr>
        </p:nvGraphicFramePr>
        <p:xfrm>
          <a:off x="6534554" y="4965193"/>
          <a:ext cx="13841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959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18 </a:t>
                      </a:r>
                      <a:r>
                        <a:rPr lang="pl-PL" b="0" dirty="0">
                          <a:solidFill>
                            <a:schemeClr val="bg1"/>
                          </a:solidFill>
                        </a:rPr>
                        <a:t>pkt</a:t>
                      </a:r>
                    </a:p>
                  </a:txBody>
                  <a:tcPr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59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17 </a:t>
                      </a:r>
                      <a:r>
                        <a:rPr lang="pl-PL" b="0" dirty="0">
                          <a:solidFill>
                            <a:schemeClr val="bg1"/>
                          </a:solidFill>
                        </a:rPr>
                        <a:t>pkt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59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14 </a:t>
                      </a:r>
                      <a:r>
                        <a:rPr lang="pl-PL" b="0" dirty="0">
                          <a:solidFill>
                            <a:schemeClr val="bg1"/>
                          </a:solidFill>
                        </a:rPr>
                        <a:t>pkt</a:t>
                      </a:r>
                    </a:p>
                  </a:txBody>
                  <a:tcPr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59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8 </a:t>
                      </a:r>
                      <a:r>
                        <a:rPr lang="pl-PL" b="0" dirty="0">
                          <a:solidFill>
                            <a:schemeClr val="bg1"/>
                          </a:solidFill>
                        </a:rPr>
                        <a:t>pkt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959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pl-PL" b="0" dirty="0">
                          <a:solidFill>
                            <a:schemeClr val="bg1"/>
                          </a:solidFill>
                        </a:rPr>
                        <a:t>pkt</a:t>
                      </a:r>
                    </a:p>
                  </a:txBody>
                  <a:tcPr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12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AFBA36-58BD-4C02-8979-7514D118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784" y="393192"/>
            <a:ext cx="6986016" cy="1133856"/>
          </a:xfrm>
        </p:spPr>
        <p:txBody>
          <a:bodyPr>
            <a:noAutofit/>
          </a:bodyPr>
          <a:lstStyle/>
          <a:p>
            <a:pPr algn="ctr"/>
            <a:r>
              <a:rPr lang="pl-PL" sz="40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Nasza oferta </a:t>
            </a:r>
            <a:br>
              <a:rPr lang="pl-PL" sz="40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</a:br>
            <a:r>
              <a:rPr lang="pl-PL" sz="28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na rok szkolny 2025/2026</a:t>
            </a:r>
            <a:endParaRPr lang="pl-PL" sz="2800" cap="small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Ebrima" panose="020000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1700784" cy="170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63DB5A-B1F5-493B-9C47-3A8FE2AF2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7" b="7911"/>
          <a:stretch/>
        </p:blipFill>
        <p:spPr bwMode="auto">
          <a:xfrm>
            <a:off x="8308490" y="9144"/>
            <a:ext cx="3883510" cy="685800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noFill/>
          <a:ln w="1016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2648" y="1591058"/>
            <a:ext cx="75255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1b </a:t>
            </a:r>
            <a:r>
              <a:rPr lang="pl-PL" sz="2800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humanistyczno</a:t>
            </a:r>
            <a:r>
              <a:rPr lang="pl-PL" sz="2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językowa </a:t>
            </a:r>
          </a:p>
          <a:p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l-PL" b="1" dirty="0"/>
              <a:t>Przedmioty realizowane w zakresie rozszerzonym:</a:t>
            </a:r>
          </a:p>
          <a:p>
            <a:pPr marL="742950" lvl="1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 polski</a:t>
            </a:r>
          </a:p>
          <a:p>
            <a:pPr marL="742950" lvl="1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wiedza o społeczeństwie</a:t>
            </a:r>
          </a:p>
          <a:p>
            <a:pPr marL="742950" lvl="1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język angielski </a:t>
            </a:r>
          </a:p>
          <a:p>
            <a:endParaRPr lang="pl-PL" dirty="0"/>
          </a:p>
          <a:p>
            <a:r>
              <a:rPr lang="pl-PL" b="1" dirty="0"/>
              <a:t>Dwa języki obce nowożytne:</a:t>
            </a:r>
          </a:p>
          <a:p>
            <a:pPr marL="742950" lvl="1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I język – język angielski </a:t>
            </a:r>
          </a:p>
          <a:p>
            <a:pPr marL="742950" lvl="1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II język – </a:t>
            </a:r>
            <a:r>
              <a:rPr lang="pl-PL" sz="2200" u="sng" dirty="0">
                <a:solidFill>
                  <a:prstClr val="black"/>
                </a:solidFill>
              </a:rPr>
              <a:t>do wyboru</a:t>
            </a:r>
            <a:r>
              <a:rPr lang="pl-PL" sz="2200" dirty="0">
                <a:solidFill>
                  <a:prstClr val="black"/>
                </a:solidFill>
              </a:rPr>
              <a:t>: język niemiecki lub język rosyjski </a:t>
            </a:r>
          </a:p>
          <a:p>
            <a:endParaRPr lang="pl-PL" dirty="0"/>
          </a:p>
          <a:p>
            <a:r>
              <a:rPr lang="pl-PL" b="1" dirty="0"/>
              <a:t>Przedmioty punktowane podczas rekrutacji:</a:t>
            </a:r>
          </a:p>
          <a:p>
            <a:pPr marL="742950" lvl="1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język polski</a:t>
            </a:r>
          </a:p>
          <a:p>
            <a:pPr marL="742950" lvl="1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matematyka</a:t>
            </a:r>
          </a:p>
          <a:p>
            <a:pPr marL="742950" lvl="1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wiedza o społeczeństwie </a:t>
            </a:r>
          </a:p>
          <a:p>
            <a:pPr marL="742950" lvl="1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język angielski</a:t>
            </a:r>
            <a:endParaRPr lang="pl-PL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668" y="4933019"/>
            <a:ext cx="1426588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7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AFBA36-58BD-4C02-8979-7514D118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784" y="393192"/>
            <a:ext cx="6986016" cy="1133856"/>
          </a:xfrm>
        </p:spPr>
        <p:txBody>
          <a:bodyPr>
            <a:noAutofit/>
          </a:bodyPr>
          <a:lstStyle/>
          <a:p>
            <a:pPr algn="ctr"/>
            <a:r>
              <a:rPr lang="pl-PL" sz="40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Nasza oferta </a:t>
            </a:r>
            <a:br>
              <a:rPr lang="pl-PL" sz="40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</a:br>
            <a:r>
              <a:rPr lang="pl-PL" sz="28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na rok szkolny 2025/2026</a:t>
            </a:r>
            <a:endParaRPr lang="pl-PL" sz="2800" cap="small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Ebrima" panose="020000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1700784" cy="170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63DB5A-B1F5-493B-9C47-3A8FE2AF2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7" b="7911"/>
          <a:stretch/>
        </p:blipFill>
        <p:spPr bwMode="auto">
          <a:xfrm>
            <a:off x="8308490" y="9144"/>
            <a:ext cx="3883510" cy="685800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noFill/>
          <a:ln w="1016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2648" y="1591058"/>
            <a:ext cx="75255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1c </a:t>
            </a:r>
            <a:r>
              <a:rPr lang="pl-PL" sz="2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medyczno</a:t>
            </a:r>
            <a:r>
              <a:rPr lang="pl-PL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przyrodnicza </a:t>
            </a:r>
          </a:p>
          <a:p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l-PL" b="1" dirty="0"/>
              <a:t>Przedmioty realizowane w zakresie rozszerzonym: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biologia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chemia 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język angielski </a:t>
            </a:r>
          </a:p>
          <a:p>
            <a:endParaRPr lang="pl-PL" dirty="0"/>
          </a:p>
          <a:p>
            <a:r>
              <a:rPr lang="pl-PL" b="1" dirty="0"/>
              <a:t>Dwa języki obce nowożytne: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I język – język angielski 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II język – </a:t>
            </a:r>
            <a:r>
              <a:rPr lang="pl-PL" sz="2200" u="sng" dirty="0">
                <a:solidFill>
                  <a:prstClr val="black"/>
                </a:solidFill>
              </a:rPr>
              <a:t>do wyboru</a:t>
            </a:r>
            <a:r>
              <a:rPr lang="pl-PL" sz="2200" dirty="0">
                <a:solidFill>
                  <a:prstClr val="black"/>
                </a:solidFill>
              </a:rPr>
              <a:t>: język niemiecki lub język rosyjski </a:t>
            </a:r>
          </a:p>
          <a:p>
            <a:endParaRPr lang="pl-PL" dirty="0"/>
          </a:p>
          <a:p>
            <a:r>
              <a:rPr lang="pl-PL" b="1" dirty="0"/>
              <a:t>Przedmioty punktowane podczas rekrutacji: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język polski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matematyka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biologia 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chemia </a:t>
            </a:r>
            <a:endParaRPr lang="pl-PL" sz="2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530" y="4933019"/>
            <a:ext cx="1426588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AFBA36-58BD-4C02-8979-7514D118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784" y="393192"/>
            <a:ext cx="6986016" cy="1133856"/>
          </a:xfrm>
        </p:spPr>
        <p:txBody>
          <a:bodyPr>
            <a:noAutofit/>
          </a:bodyPr>
          <a:lstStyle/>
          <a:p>
            <a:pPr algn="ctr"/>
            <a:r>
              <a:rPr lang="pl-PL" sz="40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Nasza oferta </a:t>
            </a:r>
            <a:br>
              <a:rPr lang="pl-PL" sz="40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</a:br>
            <a:r>
              <a:rPr lang="pl-PL" sz="28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na rok szkolny 2025/2026</a:t>
            </a:r>
            <a:endParaRPr lang="pl-PL" sz="2800" cap="small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Ebrima" panose="02000000000000000000" pitchFamily="2" charset="0"/>
              <a:cs typeface="Mongolian Baiti" panose="03000500000000000000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0"/>
            <a:ext cx="1700784" cy="170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63DB5A-B1F5-493B-9C47-3A8FE2AF2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7" b="7911"/>
          <a:stretch/>
        </p:blipFill>
        <p:spPr bwMode="auto">
          <a:xfrm>
            <a:off x="8308490" y="9144"/>
            <a:ext cx="3883510" cy="6858000"/>
          </a:xfrm>
          <a:custGeom>
            <a:avLst/>
            <a:gdLst/>
            <a:ahLst/>
            <a:cxnLst/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noFill/>
          <a:ln w="1016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84632" y="1444754"/>
            <a:ext cx="7653528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Klasa 1d </a:t>
            </a:r>
            <a:r>
              <a:rPr lang="pl-PL" sz="28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ogólna  </a:t>
            </a:r>
          </a:p>
          <a:p>
            <a:endParaRPr lang="pl-PL" sz="105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l-PL" b="1" dirty="0"/>
              <a:t>Przedmioty realizowane w zakresie rozszerzonym:</a:t>
            </a:r>
          </a:p>
          <a:p>
            <a:pPr marL="742950" lvl="1" indent="-285750">
              <a:buClr>
                <a:srgbClr val="D2A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język polski</a:t>
            </a:r>
          </a:p>
          <a:p>
            <a:pPr marL="742950" lvl="1" indent="-285750">
              <a:buClr>
                <a:srgbClr val="D2A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matematyka</a:t>
            </a:r>
          </a:p>
          <a:p>
            <a:pPr marL="742950" lvl="1" indent="-285750">
              <a:buClr>
                <a:srgbClr val="D2A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srgbClr val="D2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język angielski </a:t>
            </a:r>
          </a:p>
          <a:p>
            <a:endParaRPr lang="pl-PL" dirty="0"/>
          </a:p>
          <a:p>
            <a:r>
              <a:rPr lang="pl-PL" b="1" dirty="0"/>
              <a:t>Dwa języki obce nowożytne:</a:t>
            </a:r>
          </a:p>
          <a:p>
            <a:pPr marL="742950" lvl="1" indent="-285750">
              <a:buClr>
                <a:srgbClr val="D2A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I język – język angielski </a:t>
            </a:r>
          </a:p>
          <a:p>
            <a:pPr marL="742950" lvl="1" indent="-285750">
              <a:buClr>
                <a:srgbClr val="D2A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II język – </a:t>
            </a:r>
            <a:r>
              <a:rPr lang="pl-PL" sz="2200" u="sng" dirty="0">
                <a:solidFill>
                  <a:prstClr val="black"/>
                </a:solidFill>
              </a:rPr>
              <a:t>do wyboru</a:t>
            </a:r>
            <a:r>
              <a:rPr lang="pl-PL" sz="2200" dirty="0">
                <a:solidFill>
                  <a:prstClr val="black"/>
                </a:solidFill>
              </a:rPr>
              <a:t>: język niemiecki lub język rosyjski </a:t>
            </a:r>
          </a:p>
          <a:p>
            <a:endParaRPr lang="pl-PL" dirty="0"/>
          </a:p>
          <a:p>
            <a:r>
              <a:rPr lang="pl-PL" b="1" dirty="0"/>
              <a:t>Przedmioty punktowane podczas rekrutacji:</a:t>
            </a:r>
          </a:p>
          <a:p>
            <a:pPr marL="742950" lvl="1" indent="-285750">
              <a:buClr>
                <a:srgbClr val="D2A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język polski</a:t>
            </a:r>
          </a:p>
          <a:p>
            <a:pPr marL="742950" lvl="1" indent="-285750">
              <a:buClr>
                <a:srgbClr val="D2A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matematyka</a:t>
            </a:r>
          </a:p>
          <a:p>
            <a:pPr marL="742950" lvl="1" indent="-285750">
              <a:buClr>
                <a:srgbClr val="D2A000"/>
              </a:buClr>
              <a:buFont typeface="Wingdings" panose="05000000000000000000" pitchFamily="2" charset="2"/>
              <a:buChar char="v"/>
            </a:pPr>
            <a:r>
              <a:rPr lang="pl-PL" sz="2200" dirty="0">
                <a:solidFill>
                  <a:prstClr val="black"/>
                </a:solidFill>
              </a:rPr>
              <a:t> dwa wybrane przedmioty (</a:t>
            </a:r>
            <a:r>
              <a:rPr lang="pl-PL" sz="2200" u="sng" dirty="0">
                <a:solidFill>
                  <a:prstClr val="black"/>
                </a:solidFill>
              </a:rPr>
              <a:t>najwyższe oceny</a:t>
            </a:r>
            <a:r>
              <a:rPr lang="pl-PL" sz="2200" dirty="0">
                <a:solidFill>
                  <a:prstClr val="black"/>
                </a:solidFill>
              </a:rPr>
              <a:t>) </a:t>
            </a:r>
            <a:br>
              <a:rPr lang="pl-PL" sz="2200" dirty="0">
                <a:solidFill>
                  <a:prstClr val="black"/>
                </a:solidFill>
              </a:rPr>
            </a:br>
            <a:r>
              <a:rPr lang="pl-PL" sz="2200" dirty="0">
                <a:solidFill>
                  <a:prstClr val="black"/>
                </a:solidFill>
              </a:rPr>
              <a:t>spośród: </a:t>
            </a:r>
            <a:r>
              <a:rPr lang="pl-PL" dirty="0">
                <a:solidFill>
                  <a:prstClr val="black"/>
                </a:solidFill>
              </a:rPr>
              <a:t>biologia, chemia, fizyka, geografia, historia,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informatyka, </a:t>
            </a:r>
            <a:r>
              <a:rPr lang="pl-PL" dirty="0" err="1">
                <a:solidFill>
                  <a:prstClr val="black"/>
                </a:solidFill>
              </a:rPr>
              <a:t>wos</a:t>
            </a:r>
            <a:r>
              <a:rPr lang="pl-PL" dirty="0">
                <a:solidFill>
                  <a:prstClr val="black"/>
                </a:solidFill>
              </a:rPr>
              <a:t>, drugi język nowożytny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706" y="4901014"/>
            <a:ext cx="1426588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A77D789-9DE0-43A3-B196-F13CFECFA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AFBA36-58BD-4C02-8979-7514D118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91439"/>
            <a:ext cx="11844528" cy="694943"/>
          </a:xfrm>
        </p:spPr>
        <p:txBody>
          <a:bodyPr anchor="ctr">
            <a:noAutofit/>
          </a:bodyPr>
          <a:lstStyle/>
          <a:p>
            <a:pPr algn="ctr"/>
            <a:r>
              <a:rPr lang="pl-PL" sz="28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Harmonogram rekrutacji 2025/2026</a:t>
            </a:r>
            <a:br>
              <a:rPr lang="pl-PL" sz="28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</a:br>
            <a:r>
              <a:rPr lang="pl-PL" sz="28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 </a:t>
            </a:r>
            <a:r>
              <a:rPr lang="pl-PL" sz="2400" b="1" cap="small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Ebrima" panose="02000000000000000000" pitchFamily="2" charset="0"/>
                <a:cs typeface="Mongolian Baiti" panose="03000500000000000000" pitchFamily="66" charset="0"/>
              </a:rPr>
              <a:t>najważniejsze terminy </a:t>
            </a:r>
            <a:endParaRPr lang="pl-PL" sz="2400" cap="small" dirty="0"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Ebrima" panose="02000000000000000000" pitchFamily="2" charset="0"/>
              <a:cs typeface="Mongolian Baiti" panose="03000500000000000000" pitchFamily="66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010489"/>
              </p:ext>
            </p:extLst>
          </p:nvPr>
        </p:nvGraphicFramePr>
        <p:xfrm>
          <a:off x="516008" y="1014984"/>
          <a:ext cx="11389480" cy="5594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0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68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000" b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od </a:t>
                      </a:r>
                      <a:r>
                        <a:rPr lang="pl-PL" sz="2400" b="1" kern="1200" baseline="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pl-PL" sz="2000" b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pl-PL" sz="2400" b="1" kern="1200" baseline="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28 maja </a:t>
                      </a:r>
                      <a:r>
                        <a:rPr lang="pl-PL" sz="2000" b="1" kern="1200" baseline="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br>
                        <a:rPr lang="pl-PL" sz="2000" b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b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0" i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do godz. 15.00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pl-PL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Złożenie wniosku o przyjęcie do szkoły ponadpodstawowej.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58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000" b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od </a:t>
                      </a:r>
                      <a:r>
                        <a:rPr lang="pl-PL" sz="2400" b="1" kern="1200" baseline="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pl-PL" sz="2000" b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pl-PL" sz="2400" b="1" kern="1200" baseline="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 lipca</a:t>
                      </a:r>
                      <a:r>
                        <a:rPr lang="pl-PL" sz="2000" b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 2025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600" b="0" i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do godz. 15.00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v"/>
                      </a:pPr>
                      <a:r>
                        <a:rPr lang="pl-PL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Uzupełnienie wniosku - dostarczenie kopii lub oryginału świadectwa ukończenia szkoły podstawowej i zaświadczenia o wyniku egzaminu ósmoklasisty.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v"/>
                      </a:pPr>
                      <a:r>
                        <a:rPr lang="pl-PL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Zmiana przez kandydata wniosku o przyjęcie.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3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36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lipca </a:t>
                      </a:r>
                      <a:r>
                        <a:rPr lang="pl-PL" sz="32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v"/>
                      </a:pPr>
                      <a:r>
                        <a:rPr lang="pl-PL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Podanie do publicznej wiadomości listy kandydatów zakwalifikowanych </a:t>
                      </a:r>
                      <a:br>
                        <a:rPr lang="pl-PL" sz="18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 kandydatów niezakwalifikowanych.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2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000" b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od </a:t>
                      </a:r>
                      <a:r>
                        <a:rPr lang="pl-PL" sz="2400" b="1" kern="1200" baseline="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 </a:t>
                      </a:r>
                      <a:r>
                        <a:rPr lang="pl-PL" sz="2000" b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pl-PL" sz="2400" b="1" kern="1200" baseline="0" dirty="0"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22 lipca </a:t>
                      </a:r>
                      <a:r>
                        <a:rPr lang="pl-PL" sz="2000" b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600" b="0" i="0" kern="1200" baseline="0" dirty="0">
                          <a:solidFill>
                            <a:srgbClr val="FFFFCC"/>
                          </a:solidFill>
                          <a:latin typeface="+mn-lt"/>
                          <a:ea typeface="+mn-ea"/>
                          <a:cs typeface="+mn-cs"/>
                        </a:rPr>
                        <a:t>do godz. 12.00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v"/>
                      </a:pPr>
                      <a:r>
                        <a:rPr lang="pl-PL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Potwierdzenie woli przyjęcia do szkoły w postaci przedłożenia oryginału świadectwa ukończenia szkoły podstawowej i zaświadczenia o wyniku egzaminu ósmoklasisty.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25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3600" b="1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lipca</a:t>
                      </a:r>
                      <a:r>
                        <a:rPr lang="pl-PL" sz="3200" b="0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2025</a:t>
                      </a:r>
                    </a:p>
                    <a:p>
                      <a:pPr marL="0" algn="ctr" defTabSz="914400" rtl="0" eaLnBrk="1" latinLnBrk="0" hangingPunct="1"/>
                      <a:r>
                        <a:rPr lang="pl-PL" sz="1600" b="0" i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 godz. 16.00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v"/>
                      </a:pPr>
                      <a:r>
                        <a:rPr lang="pl-PL" sz="24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Ogłoszenie listy kandydatów przyjętych </a:t>
                      </a:r>
                      <a:r>
                        <a:rPr lang="pl-PL" sz="2400" b="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 nieprzyjętych. 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F9BC648B-BC3C-4674-B1FD-2F9F1C6D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613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D800C-CB91-45B9-9D76-D4A4B233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4400" dirty="0">
                <a:latin typeface="Bodoni MT" panose="02070603080606020203" pitchFamily="18" charset="0"/>
              </a:rPr>
              <a:t>Dlaczego</a:t>
            </a:r>
            <a:br>
              <a:rPr lang="pl-PL" sz="4400" dirty="0">
                <a:latin typeface="Bodoni MT" panose="02070603080606020203" pitchFamily="18" charset="0"/>
              </a:rPr>
            </a:br>
            <a:r>
              <a:rPr lang="pl-PL" sz="4400" dirty="0">
                <a:latin typeface="Bodoni MT" panose="02070603080606020203" pitchFamily="18" charset="0"/>
              </a:rPr>
              <a:t>warto wybrać Nasze liceum?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t="83386" r="60517"/>
          <a:stretch/>
        </p:blipFill>
        <p:spPr>
          <a:xfrm rot="10800000">
            <a:off x="961768" y="6181001"/>
            <a:ext cx="10289883" cy="67665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488" y="3337560"/>
            <a:ext cx="1429512" cy="352044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790" y="0"/>
            <a:ext cx="12183906" cy="6858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5"/>
          <a:srcRect r="20707"/>
          <a:stretch/>
        </p:blipFill>
        <p:spPr>
          <a:xfrm>
            <a:off x="1938279" y="242994"/>
            <a:ext cx="8556500" cy="5030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3800878" y="5500624"/>
            <a:ext cx="5442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99FF33"/>
                </a:solidFill>
                <a:latin typeface="Monotype Corsiva" panose="03010101010201010101" pitchFamily="66" charset="0"/>
              </a:rPr>
              <a:t>Zapraszamy  </a:t>
            </a:r>
            <a:r>
              <a:rPr lang="pl-PL" sz="5400" b="1" dirty="0">
                <a:solidFill>
                  <a:srgbClr val="99FF33"/>
                </a:solidFill>
                <a:latin typeface="Monotype Corsiva" panose="03010101010201010101" pitchFamily="66" charset="0"/>
                <a:sym typeface="Wingdings" panose="05000000000000000000" pitchFamily="2" charset="2"/>
              </a:rPr>
              <a:t> </a:t>
            </a:r>
            <a:r>
              <a:rPr lang="pl-PL" sz="5400" b="1" dirty="0">
                <a:solidFill>
                  <a:srgbClr val="99FF33"/>
                </a:solidFill>
                <a:latin typeface="Monotype Corsiva" panose="03010101010201010101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463716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2028</TotalTime>
  <Words>440</Words>
  <Application>Microsoft Office PowerPoint</Application>
  <PresentationFormat>Panoramiczny</PresentationFormat>
  <Paragraphs>97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7" baseType="lpstr">
      <vt:lpstr>Arial</vt:lpstr>
      <vt:lpstr>Bodoni MT</vt:lpstr>
      <vt:lpstr>Calibri</vt:lpstr>
      <vt:lpstr>Calisto MT</vt:lpstr>
      <vt:lpstr>Gill Sans MT</vt:lpstr>
      <vt:lpstr>Impact</vt:lpstr>
      <vt:lpstr>Monotype Corsiva</vt:lpstr>
      <vt:lpstr>Wingdings</vt:lpstr>
      <vt:lpstr>Znaczek</vt:lpstr>
      <vt:lpstr>Dlaczego warto wybrać Nasze liceum?</vt:lpstr>
      <vt:lpstr>Nasza oferta  na rok szkolny  2025/2026</vt:lpstr>
      <vt:lpstr>Nasza oferta  na rok szkolny 2025/2026</vt:lpstr>
      <vt:lpstr>Nasza oferta  na rok szkolny 2025/2026</vt:lpstr>
      <vt:lpstr>Nasza oferta  na rok szkolny 2025/2026</vt:lpstr>
      <vt:lpstr>Nasza oferta  na rok szkolny 2025/2026</vt:lpstr>
      <vt:lpstr>Harmonogram rekrutacji 2025/2026  najważniejsze terminy </vt:lpstr>
      <vt:lpstr>Dlaczego warto wybrać Nasze liceum?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warto wybrać lo Zwoleń?</dc:title>
  <dc:creator>Artur Matyga</dc:creator>
  <cp:lastModifiedBy>Aneta Rozwadowska</cp:lastModifiedBy>
  <cp:revision>187</cp:revision>
  <dcterms:created xsi:type="dcterms:W3CDTF">2020-05-09T09:34:23Z</dcterms:created>
  <dcterms:modified xsi:type="dcterms:W3CDTF">2025-03-30T17:46:17Z</dcterms:modified>
</cp:coreProperties>
</file>