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62" r:id="rId2"/>
    <p:sldId id="345" r:id="rId3"/>
    <p:sldId id="326" r:id="rId4"/>
    <p:sldId id="354" r:id="rId5"/>
    <p:sldId id="304" r:id="rId6"/>
    <p:sldId id="370" r:id="rId7"/>
    <p:sldId id="258" r:id="rId8"/>
    <p:sldId id="352" r:id="rId9"/>
    <p:sldId id="320" r:id="rId10"/>
    <p:sldId id="317" r:id="rId11"/>
    <p:sldId id="342" r:id="rId12"/>
    <p:sldId id="318" r:id="rId13"/>
    <p:sldId id="330" r:id="rId14"/>
    <p:sldId id="366" r:id="rId15"/>
    <p:sldId id="313" r:id="rId16"/>
    <p:sldId id="333" r:id="rId17"/>
    <p:sldId id="319" r:id="rId18"/>
    <p:sldId id="324" r:id="rId19"/>
    <p:sldId id="332" r:id="rId20"/>
    <p:sldId id="368" r:id="rId21"/>
    <p:sldId id="271" r:id="rId22"/>
    <p:sldId id="335" r:id="rId23"/>
    <p:sldId id="337" r:id="rId24"/>
    <p:sldId id="336" r:id="rId25"/>
    <p:sldId id="339" r:id="rId26"/>
    <p:sldId id="338" r:id="rId27"/>
    <p:sldId id="347" r:id="rId28"/>
    <p:sldId id="34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4A66AC"/>
    <a:srgbClr val="FFFFCC"/>
    <a:srgbClr val="D2A000"/>
    <a:srgbClr val="009900"/>
    <a:srgbClr val="993366"/>
    <a:srgbClr val="993300"/>
    <a:srgbClr val="990000"/>
    <a:srgbClr val="008000"/>
    <a:srgbClr val="FEF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4" autoAdjust="0"/>
  </p:normalViewPr>
  <p:slideViewPr>
    <p:cSldViewPr snapToGrid="0">
      <p:cViewPr varScale="1">
        <p:scale>
          <a:sx n="63" d="100"/>
          <a:sy n="63" d="100"/>
        </p:scale>
        <p:origin x="40" y="72"/>
      </p:cViewPr>
      <p:guideLst/>
    </p:cSldViewPr>
  </p:slideViewPr>
  <p:outlineViewPr>
    <p:cViewPr>
      <p:scale>
        <a:sx n="33" d="100"/>
        <a:sy n="33" d="100"/>
      </p:scale>
      <p:origin x="0" y="-186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ta Rozwadowska" userId="ab7b8cbb0a161109" providerId="LiveId" clId="{86EBC341-B0CE-4334-97E7-B9450627BFFD}"/>
    <pc:docChg chg="undo custSel addSld delSld modSld sldOrd">
      <pc:chgData name="Aneta Rozwadowska" userId="ab7b8cbb0a161109" providerId="LiveId" clId="{86EBC341-B0CE-4334-97E7-B9450627BFFD}" dt="2025-03-30T20:33:03.041" v="100" actId="14826"/>
      <pc:docMkLst>
        <pc:docMk/>
      </pc:docMkLst>
      <pc:sldChg chg="addSp delSp modSp mod">
        <pc:chgData name="Aneta Rozwadowska" userId="ab7b8cbb0a161109" providerId="LiveId" clId="{86EBC341-B0CE-4334-97E7-B9450627BFFD}" dt="2025-03-30T20:09:29.454" v="76" actId="1076"/>
        <pc:sldMkLst>
          <pc:docMk/>
          <pc:sldMk cId="3332544016" sldId="335"/>
        </pc:sldMkLst>
        <pc:picChg chg="del">
          <ac:chgData name="Aneta Rozwadowska" userId="ab7b8cbb0a161109" providerId="LiveId" clId="{86EBC341-B0CE-4334-97E7-B9450627BFFD}" dt="2025-03-30T19:53:29.329" v="28" actId="478"/>
          <ac:picMkLst>
            <pc:docMk/>
            <pc:sldMk cId="3332544016" sldId="335"/>
            <ac:picMk id="3" creationId="{00000000-0000-0000-0000-000000000000}"/>
          </ac:picMkLst>
        </pc:picChg>
        <pc:picChg chg="add mod ord">
          <ac:chgData name="Aneta Rozwadowska" userId="ab7b8cbb0a161109" providerId="LiveId" clId="{86EBC341-B0CE-4334-97E7-B9450627BFFD}" dt="2025-03-30T19:55:17.645" v="61" actId="1076"/>
          <ac:picMkLst>
            <pc:docMk/>
            <pc:sldMk cId="3332544016" sldId="335"/>
            <ac:picMk id="4" creationId="{6FB55859-2A7A-402C-14EC-5B91EA53BC62}"/>
          </ac:picMkLst>
        </pc:picChg>
        <pc:picChg chg="add mod modCrop">
          <ac:chgData name="Aneta Rozwadowska" userId="ab7b8cbb0a161109" providerId="LiveId" clId="{86EBC341-B0CE-4334-97E7-B9450627BFFD}" dt="2025-03-30T20:09:29.454" v="76" actId="1076"/>
          <ac:picMkLst>
            <pc:docMk/>
            <pc:sldMk cId="3332544016" sldId="335"/>
            <ac:picMk id="5" creationId="{08864B86-B4A2-AC87-CDAB-CB8DD2759EC3}"/>
          </ac:picMkLst>
        </pc:picChg>
        <pc:picChg chg="add del">
          <ac:chgData name="Aneta Rozwadowska" userId="ab7b8cbb0a161109" providerId="LiveId" clId="{86EBC341-B0CE-4334-97E7-B9450627BFFD}" dt="2025-03-30T19:55:13.835" v="57" actId="478"/>
          <ac:picMkLst>
            <pc:docMk/>
            <pc:sldMk cId="3332544016" sldId="335"/>
            <ac:picMk id="12290" creationId="{DCF51D4A-83D4-4B59-A0AD-28281DD43FBC}"/>
          </ac:picMkLst>
        </pc:picChg>
        <pc:picChg chg="mod">
          <ac:chgData name="Aneta Rozwadowska" userId="ab7b8cbb0a161109" providerId="LiveId" clId="{86EBC341-B0CE-4334-97E7-B9450627BFFD}" dt="2025-03-30T20:01:42.815" v="62" actId="14826"/>
          <ac:picMkLst>
            <pc:docMk/>
            <pc:sldMk cId="3332544016" sldId="335"/>
            <ac:picMk id="12292" creationId="{0108DB63-B8EF-4493-AC9F-94C737AB4C00}"/>
          </ac:picMkLst>
        </pc:picChg>
        <pc:picChg chg="del mod">
          <ac:chgData name="Aneta Rozwadowska" userId="ab7b8cbb0a161109" providerId="LiveId" clId="{86EBC341-B0CE-4334-97E7-B9450627BFFD}" dt="2025-03-30T20:02:08.241" v="64" actId="478"/>
          <ac:picMkLst>
            <pc:docMk/>
            <pc:sldMk cId="3332544016" sldId="335"/>
            <ac:picMk id="12294" creationId="{971B961D-F785-45CC-9F2B-529693620B2F}"/>
          </ac:picMkLst>
        </pc:picChg>
      </pc:sldChg>
      <pc:sldChg chg="modSp">
        <pc:chgData name="Aneta Rozwadowska" userId="ab7b8cbb0a161109" providerId="LiveId" clId="{86EBC341-B0CE-4334-97E7-B9450627BFFD}" dt="2025-03-30T20:13:24.872" v="79" actId="14826"/>
        <pc:sldMkLst>
          <pc:docMk/>
          <pc:sldMk cId="1746937827" sldId="336"/>
        </pc:sldMkLst>
        <pc:picChg chg="mod">
          <ac:chgData name="Aneta Rozwadowska" userId="ab7b8cbb0a161109" providerId="LiveId" clId="{86EBC341-B0CE-4334-97E7-B9450627BFFD}" dt="2025-03-30T20:13:24.872" v="79" actId="14826"/>
          <ac:picMkLst>
            <pc:docMk/>
            <pc:sldMk cId="1746937827" sldId="336"/>
            <ac:picMk id="12290" creationId="{DCF51D4A-83D4-4B59-A0AD-28281DD43FBC}"/>
          </ac:picMkLst>
        </pc:picChg>
        <pc:picChg chg="mod">
          <ac:chgData name="Aneta Rozwadowska" userId="ab7b8cbb0a161109" providerId="LiveId" clId="{86EBC341-B0CE-4334-97E7-B9450627BFFD}" dt="2025-03-30T20:12:21.353" v="78" actId="14826"/>
          <ac:picMkLst>
            <pc:docMk/>
            <pc:sldMk cId="1746937827" sldId="336"/>
            <ac:picMk id="12292" creationId="{0108DB63-B8EF-4493-AC9F-94C737AB4C00}"/>
          </ac:picMkLst>
        </pc:picChg>
      </pc:sldChg>
      <pc:sldChg chg="modSp">
        <pc:chgData name="Aneta Rozwadowska" userId="ab7b8cbb0a161109" providerId="LiveId" clId="{86EBC341-B0CE-4334-97E7-B9450627BFFD}" dt="2025-03-30T20:10:00.040" v="77" actId="14826"/>
        <pc:sldMkLst>
          <pc:docMk/>
          <pc:sldMk cId="1175382288" sldId="337"/>
        </pc:sldMkLst>
        <pc:picChg chg="mod">
          <ac:chgData name="Aneta Rozwadowska" userId="ab7b8cbb0a161109" providerId="LiveId" clId="{86EBC341-B0CE-4334-97E7-B9450627BFFD}" dt="2025-03-30T20:10:00.040" v="77" actId="14826"/>
          <ac:picMkLst>
            <pc:docMk/>
            <pc:sldMk cId="1175382288" sldId="337"/>
            <ac:picMk id="12290" creationId="{DCF51D4A-83D4-4B59-A0AD-28281DD43FBC}"/>
          </ac:picMkLst>
        </pc:picChg>
      </pc:sldChg>
      <pc:sldChg chg="modSp">
        <pc:chgData name="Aneta Rozwadowska" userId="ab7b8cbb0a161109" providerId="LiveId" clId="{86EBC341-B0CE-4334-97E7-B9450627BFFD}" dt="2025-03-30T20:33:03.041" v="100" actId="14826"/>
        <pc:sldMkLst>
          <pc:docMk/>
          <pc:sldMk cId="2482089090" sldId="338"/>
        </pc:sldMkLst>
        <pc:picChg chg="mod">
          <ac:chgData name="Aneta Rozwadowska" userId="ab7b8cbb0a161109" providerId="LiveId" clId="{86EBC341-B0CE-4334-97E7-B9450627BFFD}" dt="2025-03-30T20:33:03.041" v="100" actId="14826"/>
          <ac:picMkLst>
            <pc:docMk/>
            <pc:sldMk cId="2482089090" sldId="338"/>
            <ac:picMk id="3" creationId="{00000000-0000-0000-0000-000000000000}"/>
          </ac:picMkLst>
        </pc:picChg>
        <pc:picChg chg="mod">
          <ac:chgData name="Aneta Rozwadowska" userId="ab7b8cbb0a161109" providerId="LiveId" clId="{86EBC341-B0CE-4334-97E7-B9450627BFFD}" dt="2025-03-30T20:31:43.702" v="99" actId="14826"/>
          <ac:picMkLst>
            <pc:docMk/>
            <pc:sldMk cId="2482089090" sldId="338"/>
            <ac:picMk id="12290" creationId="{DCF51D4A-83D4-4B59-A0AD-28281DD43FBC}"/>
          </ac:picMkLst>
        </pc:picChg>
        <pc:picChg chg="mod">
          <ac:chgData name="Aneta Rozwadowska" userId="ab7b8cbb0a161109" providerId="LiveId" clId="{86EBC341-B0CE-4334-97E7-B9450627BFFD}" dt="2025-03-30T20:27:38.107" v="98" actId="14826"/>
          <ac:picMkLst>
            <pc:docMk/>
            <pc:sldMk cId="2482089090" sldId="338"/>
            <ac:picMk id="12292" creationId="{0108DB63-B8EF-4493-AC9F-94C737AB4C00}"/>
          </ac:picMkLst>
        </pc:picChg>
      </pc:sldChg>
      <pc:sldChg chg="addSp delSp modSp mod">
        <pc:chgData name="Aneta Rozwadowska" userId="ab7b8cbb0a161109" providerId="LiveId" clId="{86EBC341-B0CE-4334-97E7-B9450627BFFD}" dt="2025-03-30T19:48:41.382" v="7" actId="1440"/>
        <pc:sldMkLst>
          <pc:docMk/>
          <pc:sldMk cId="745646288" sldId="339"/>
        </pc:sldMkLst>
        <pc:picChg chg="del">
          <ac:chgData name="Aneta Rozwadowska" userId="ab7b8cbb0a161109" providerId="LiveId" clId="{86EBC341-B0CE-4334-97E7-B9450627BFFD}" dt="2025-03-30T19:47:48.028" v="0" actId="21"/>
          <ac:picMkLst>
            <pc:docMk/>
            <pc:sldMk cId="745646288" sldId="339"/>
            <ac:picMk id="4" creationId="{00000000-0000-0000-0000-000000000000}"/>
          </ac:picMkLst>
        </pc:picChg>
        <pc:picChg chg="add">
          <ac:chgData name="Aneta Rozwadowska" userId="ab7b8cbb0a161109" providerId="LiveId" clId="{86EBC341-B0CE-4334-97E7-B9450627BFFD}" dt="2025-03-30T19:47:50.095" v="1"/>
          <ac:picMkLst>
            <pc:docMk/>
            <pc:sldMk cId="745646288" sldId="339"/>
            <ac:picMk id="5" creationId="{50C68BD0-1570-B467-6384-D68FAFE3C951}"/>
          </ac:picMkLst>
        </pc:picChg>
        <pc:picChg chg="add mod">
          <ac:chgData name="Aneta Rozwadowska" userId="ab7b8cbb0a161109" providerId="LiveId" clId="{86EBC341-B0CE-4334-97E7-B9450627BFFD}" dt="2025-03-30T19:48:41.382" v="7" actId="1440"/>
          <ac:picMkLst>
            <pc:docMk/>
            <pc:sldMk cId="745646288" sldId="339"/>
            <ac:picMk id="6" creationId="{AF576BEA-6E33-8399-CA29-28026EFC04D1}"/>
          </ac:picMkLst>
        </pc:picChg>
      </pc:sldChg>
      <pc:sldChg chg="addSp delSp modSp mod">
        <pc:chgData name="Aneta Rozwadowska" userId="ab7b8cbb0a161109" providerId="LiveId" clId="{86EBC341-B0CE-4334-97E7-B9450627BFFD}" dt="2025-03-30T20:21:45.791" v="97" actId="1440"/>
        <pc:sldMkLst>
          <pc:docMk/>
          <pc:sldMk cId="3236566863" sldId="352"/>
        </pc:sldMkLst>
        <pc:picChg chg="add mod modCrop">
          <ac:chgData name="Aneta Rozwadowska" userId="ab7b8cbb0a161109" providerId="LiveId" clId="{86EBC341-B0CE-4334-97E7-B9450627BFFD}" dt="2025-03-30T19:51:43.665" v="27" actId="1076"/>
          <ac:picMkLst>
            <pc:docMk/>
            <pc:sldMk cId="3236566863" sldId="352"/>
            <ac:picMk id="4" creationId="{11136736-D59A-9ED4-BC85-1A630814C83C}"/>
          </ac:picMkLst>
        </pc:picChg>
        <pc:picChg chg="add mod">
          <ac:chgData name="Aneta Rozwadowska" userId="ab7b8cbb0a161109" providerId="LiveId" clId="{86EBC341-B0CE-4334-97E7-B9450627BFFD}" dt="2025-03-30T20:21:45.791" v="97" actId="1440"/>
          <ac:picMkLst>
            <pc:docMk/>
            <pc:sldMk cId="3236566863" sldId="352"/>
            <ac:picMk id="5" creationId="{CD78BEF2-2A21-BBA2-7E5A-8C83279D3633}"/>
          </ac:picMkLst>
        </pc:picChg>
        <pc:picChg chg="del">
          <ac:chgData name="Aneta Rozwadowska" userId="ab7b8cbb0a161109" providerId="LiveId" clId="{86EBC341-B0CE-4334-97E7-B9450627BFFD}" dt="2025-03-30T19:50:49.190" v="8" actId="478"/>
          <ac:picMkLst>
            <pc:docMk/>
            <pc:sldMk cId="3236566863" sldId="352"/>
            <ac:picMk id="7" creationId="{00000000-0000-0000-0000-000000000000}"/>
          </ac:picMkLst>
        </pc:picChg>
        <pc:picChg chg="del mod">
          <ac:chgData name="Aneta Rozwadowska" userId="ab7b8cbb0a161109" providerId="LiveId" clId="{86EBC341-B0CE-4334-97E7-B9450627BFFD}" dt="2025-03-30T20:21:28.409" v="91" actId="478"/>
          <ac:picMkLst>
            <pc:docMk/>
            <pc:sldMk cId="3236566863" sldId="352"/>
            <ac:picMk id="8" creationId="{00000000-0000-0000-0000-000000000000}"/>
          </ac:picMkLst>
        </pc:picChg>
      </pc:sldChg>
      <pc:sldChg chg="del">
        <pc:chgData name="Aneta Rozwadowska" userId="ab7b8cbb0a161109" providerId="LiveId" clId="{86EBC341-B0CE-4334-97E7-B9450627BFFD}" dt="2025-03-30T20:19:14.602" v="87" actId="2696"/>
        <pc:sldMkLst>
          <pc:docMk/>
          <pc:sldMk cId="3506569064" sldId="369"/>
        </pc:sldMkLst>
      </pc:sldChg>
      <pc:sldChg chg="addSp delSp modSp add mod ord">
        <pc:chgData name="Aneta Rozwadowska" userId="ab7b8cbb0a161109" providerId="LiveId" clId="{86EBC341-B0CE-4334-97E7-B9450627BFFD}" dt="2025-03-30T20:19:30.265" v="89"/>
        <pc:sldMkLst>
          <pc:docMk/>
          <pc:sldMk cId="48607560" sldId="370"/>
        </pc:sldMkLst>
        <pc:spChg chg="del mod">
          <ac:chgData name="Aneta Rozwadowska" userId="ab7b8cbb0a161109" providerId="LiveId" clId="{86EBC341-B0CE-4334-97E7-B9450627BFFD}" dt="2025-03-30T20:18:47.983" v="83"/>
          <ac:spMkLst>
            <pc:docMk/>
            <pc:sldMk cId="48607560" sldId="370"/>
            <ac:spMk id="3" creationId="{F6A8CDA4-51C5-8B7E-877E-10B08ABD6211}"/>
          </ac:spMkLst>
        </pc:spChg>
        <pc:picChg chg="add mod">
          <ac:chgData name="Aneta Rozwadowska" userId="ab7b8cbb0a161109" providerId="LiveId" clId="{86EBC341-B0CE-4334-97E7-B9450627BFFD}" dt="2025-03-30T20:18:58.105" v="86" actId="14100"/>
          <ac:picMkLst>
            <pc:docMk/>
            <pc:sldMk cId="48607560" sldId="370"/>
            <ac:picMk id="4" creationId="{CAD86895-DF32-63CF-755A-A817D85107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DF342-EF91-4BD7-9B2A-7D53FAF65B3B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80503-D86C-4A09-BDE7-9596166155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73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287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16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71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56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99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94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0503-D86C-4A09-BDE7-9596166155DB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63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9453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60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374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3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32980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863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932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74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67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394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62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81F195-FBFB-46D4-A2C9-A6870C94AA51}" type="datetimeFigureOut">
              <a:rPr lang="pl-PL" smtClean="0"/>
              <a:t>30.03.2025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255339F-CAEF-4F38-BA90-E7294ED813A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206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DD800C-CB91-45B9-9D76-D4A4B233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4400" dirty="0">
                <a:latin typeface="Bodoni MT" panose="02070603080606020203" pitchFamily="18" charset="0"/>
              </a:rPr>
              <a:t>Dlaczego</a:t>
            </a:r>
            <a:br>
              <a:rPr lang="pl-PL" sz="4400" dirty="0">
                <a:latin typeface="Bodoni MT" panose="02070603080606020203" pitchFamily="18" charset="0"/>
              </a:rPr>
            </a:br>
            <a:r>
              <a:rPr lang="pl-PL" sz="4400" dirty="0">
                <a:latin typeface="Bodoni MT" panose="02070603080606020203" pitchFamily="18" charset="0"/>
              </a:rPr>
              <a:t>warto wybrać Nasze liceum?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t="83386" r="60517"/>
          <a:stretch/>
        </p:blipFill>
        <p:spPr>
          <a:xfrm rot="10800000">
            <a:off x="961768" y="6181001"/>
            <a:ext cx="10289883" cy="67665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488" y="3337560"/>
            <a:ext cx="1429512" cy="352044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" y="0"/>
            <a:ext cx="12183906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32" y="382385"/>
            <a:ext cx="10725912" cy="620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088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98" y="283464"/>
            <a:ext cx="7285736" cy="777240"/>
          </a:xfrm>
        </p:spPr>
        <p:txBody>
          <a:bodyPr>
            <a:normAutofit/>
          </a:bodyPr>
          <a:lstStyle/>
          <a:p>
            <a: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Absolwenci Naszego LO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" y="1124712"/>
            <a:ext cx="6455664" cy="1807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Absolwenci</a:t>
            </a:r>
            <a:r>
              <a:rPr lang="pl-PL" sz="2400" dirty="0">
                <a:solidFill>
                  <a:srgbClr val="002060"/>
                </a:solidFill>
              </a:rPr>
              <a:t> zwoleńskiego liceum </a:t>
            </a:r>
            <a:r>
              <a:rPr lang="pl-PL" sz="2400" b="1" dirty="0">
                <a:solidFill>
                  <a:srgbClr val="002060"/>
                </a:solidFill>
              </a:rPr>
              <a:t>piszą książki</a:t>
            </a:r>
            <a:r>
              <a:rPr lang="pl-PL" sz="2400" dirty="0">
                <a:solidFill>
                  <a:srgbClr val="002060"/>
                </a:solidFill>
              </a:rPr>
              <a:t>!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Pani </a:t>
            </a:r>
            <a:r>
              <a:rPr lang="pl-PL" sz="2400" b="1" dirty="0">
                <a:solidFill>
                  <a:srgbClr val="002060"/>
                </a:solidFill>
              </a:rPr>
              <a:t>Mariola </a:t>
            </a:r>
            <a:r>
              <a:rPr lang="pl-PL" sz="2400" b="1" dirty="0" err="1">
                <a:solidFill>
                  <a:srgbClr val="002060"/>
                </a:solidFill>
              </a:rPr>
              <a:t>Błasińska</a:t>
            </a:r>
            <a:r>
              <a:rPr lang="pl-PL" sz="2400" b="1" dirty="0">
                <a:solidFill>
                  <a:srgbClr val="002060"/>
                </a:solidFill>
              </a:rPr>
              <a:t>  </a:t>
            </a:r>
            <a:r>
              <a:rPr lang="pl-PL" dirty="0">
                <a:solidFill>
                  <a:srgbClr val="002060"/>
                </a:solidFill>
              </a:rPr>
              <a:t>(w liceum Mariola Kaca),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absolwentka historii, napisała książkę o cudzie.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Miał on miejsce 3 lipca 1949 r. w Lublinie. </a:t>
            </a:r>
          </a:p>
          <a:p>
            <a:pPr marL="0" indent="0">
              <a:buNone/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912" y="0"/>
            <a:ext cx="5138654" cy="3402350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338" y="3511830"/>
            <a:ext cx="5167766" cy="3346170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971B961D-F785-45CC-9F2B-52969362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035" y="3211502"/>
            <a:ext cx="5116325" cy="338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607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20" y="310896"/>
            <a:ext cx="7159752" cy="804672"/>
          </a:xfrm>
        </p:spPr>
        <p:txBody>
          <a:bodyPr>
            <a:noAutofit/>
          </a:bodyPr>
          <a:lstStyle/>
          <a:p>
            <a:pPr algn="ctr"/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Absolwenci Naszego LO </a:t>
            </a:r>
            <a:endParaRPr lang="pl-PL" sz="40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115568"/>
            <a:ext cx="6761360" cy="213969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pl-PL" sz="3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200" b="1" dirty="0">
                <a:solidFill>
                  <a:schemeClr val="tx2"/>
                </a:solidFill>
              </a:rPr>
              <a:t>    </a:t>
            </a:r>
            <a:r>
              <a:rPr lang="pl-PL" sz="2400" dirty="0">
                <a:solidFill>
                  <a:schemeClr val="tx2"/>
                </a:solidFill>
              </a:rPr>
              <a:t>Wśród NASZYCH absolwentek jest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400" dirty="0">
                <a:solidFill>
                  <a:schemeClr val="tx2"/>
                </a:solidFill>
              </a:rPr>
              <a:t>     </a:t>
            </a: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 Polski 2016 – Paulina Maziarz.  </a:t>
            </a:r>
            <a:endParaRPr lang="pl-PL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7472" y="38862"/>
            <a:ext cx="4520184" cy="6780276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52" y="3255264"/>
            <a:ext cx="3838037" cy="285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/>
          <a:srcRect l="14796" r="15959"/>
          <a:stretch/>
        </p:blipFill>
        <p:spPr>
          <a:xfrm>
            <a:off x="438912" y="2894001"/>
            <a:ext cx="2717212" cy="3843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81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98" y="283464"/>
            <a:ext cx="7285736" cy="777240"/>
          </a:xfrm>
        </p:spPr>
        <p:txBody>
          <a:bodyPr>
            <a:normAutofit fontScale="90000"/>
          </a:bodyPr>
          <a:lstStyle/>
          <a:p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Absolwenci Naszego LO </a:t>
            </a:r>
            <a:b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4000" b="1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08" y="1197864"/>
            <a:ext cx="6552864" cy="23871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002060"/>
                </a:solidFill>
              </a:rPr>
              <a:t>Bartosz Pietrzyk</a:t>
            </a:r>
            <a:r>
              <a:rPr lang="pl-PL" sz="2400" dirty="0">
                <a:solidFill>
                  <a:srgbClr val="002060"/>
                </a:solidFill>
              </a:rPr>
              <a:t>, absolwent Naszego Liceum,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instruktor teatralny w Domu Kultury w Zwoleniu. 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Jest także </a:t>
            </a:r>
            <a:r>
              <a:rPr lang="pl-PL" sz="2400" b="1" dirty="0">
                <a:solidFill>
                  <a:srgbClr val="002060"/>
                </a:solidFill>
              </a:rPr>
              <a:t>aktorem teatru </a:t>
            </a:r>
            <a:r>
              <a:rPr lang="pl-PL" sz="2400" dirty="0">
                <a:solidFill>
                  <a:srgbClr val="002060"/>
                </a:solidFill>
              </a:rPr>
              <a:t>Muzycznego i Starego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Lublinie, teatru Buffo oraz aktualnie aktorem Teatru Polskiego w Warszawie. </a:t>
            </a:r>
          </a:p>
          <a:p>
            <a:pPr marL="0" indent="0">
              <a:buNone/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023" y="0"/>
            <a:ext cx="5141973" cy="3483864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022" y="3584982"/>
            <a:ext cx="5141973" cy="3273018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971B961D-F785-45CC-9F2B-529693620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/>
          <a:stretch/>
        </p:blipFill>
        <p:spPr bwMode="auto">
          <a:xfrm>
            <a:off x="424008" y="3849624"/>
            <a:ext cx="3160440" cy="264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/>
          <a:srcRect l="12633" t="14667" r="9866" b="-1067"/>
          <a:stretch/>
        </p:blipFill>
        <p:spPr>
          <a:xfrm>
            <a:off x="3803904" y="3849624"/>
            <a:ext cx="2963140" cy="2642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368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10896"/>
            <a:ext cx="7543800" cy="1892808"/>
          </a:xfrm>
        </p:spPr>
        <p:txBody>
          <a:bodyPr>
            <a:noAutofit/>
          </a:bodyPr>
          <a:lstStyle/>
          <a:p>
            <a:r>
              <a:rPr lang="pl-PL" sz="6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 </a:t>
            </a:r>
            <a: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Atuty </a:t>
            </a:r>
            <a:b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naszego liceum</a:t>
            </a:r>
            <a:endParaRPr lang="pl-PL" sz="4800" cap="sm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7936992" y="0"/>
            <a:ext cx="4240664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1920240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40080" y="2221992"/>
            <a:ext cx="6922008" cy="42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Stwarzamy Uczniom możliwości                         do rozwijania zdolności,  zainteresowań </a:t>
            </a:r>
            <a:br>
              <a:rPr lang="pl-PL" sz="44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i odkrywania pasji.</a:t>
            </a:r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88" y="3078347"/>
            <a:ext cx="2441448" cy="222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62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5" y="201169"/>
            <a:ext cx="6493245" cy="1170432"/>
          </a:xfrm>
        </p:spPr>
        <p:txBody>
          <a:bodyPr>
            <a:noAutofit/>
          </a:bodyPr>
          <a:lstStyle/>
          <a:p>
            <a:pPr algn="ctr"/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Nowa</a:t>
            </a:r>
            <a:b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EKO PRACOWNIA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32" y="1499616"/>
            <a:ext cx="6626014" cy="4983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</a:rPr>
              <a:t>Nasze liceum znalazło się wśród 42 szkół z terenu całego województwa mazowieckiego, które otrzymały pieniądze na utworzenie pracowni w ramach projektu „EKOSFERA LO ZWOLEŃ”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2245" y="1"/>
            <a:ext cx="5149751" cy="3364992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1259" y="3429000"/>
            <a:ext cx="5180741" cy="3419856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07" y="3136393"/>
            <a:ext cx="6285727" cy="3529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570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146304"/>
            <a:ext cx="6980816" cy="1499616"/>
          </a:xfrm>
        </p:spPr>
        <p:txBody>
          <a:bodyPr>
            <a:noAutofit/>
          </a:bodyPr>
          <a:lstStyle/>
          <a:p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Uczymy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 ciekawy sposób…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40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20" y="1645920"/>
            <a:ext cx="7040880" cy="16093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Zajęcia z geografii w terenie.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Warsztaty chemiczne na UMCS w Lublinie.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Pokazy z fizyki. </a:t>
            </a: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6429" y="82626"/>
            <a:ext cx="4419370" cy="6692748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t="12441" b="17973"/>
          <a:stretch/>
        </p:blipFill>
        <p:spPr>
          <a:xfrm>
            <a:off x="3928388" y="3104388"/>
            <a:ext cx="3548583" cy="3300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11062" t="7177" r="13750" b="-1399"/>
          <a:stretch/>
        </p:blipFill>
        <p:spPr>
          <a:xfrm>
            <a:off x="443421" y="3632980"/>
            <a:ext cx="3304466" cy="277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5996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9" y="438911"/>
            <a:ext cx="6621897" cy="1435605"/>
          </a:xfrm>
        </p:spPr>
        <p:txBody>
          <a:bodyPr>
            <a:normAutofit/>
          </a:bodyPr>
          <a:lstStyle/>
          <a:p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Rozwijamy talenty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32" y="1499616"/>
            <a:ext cx="6626014" cy="11035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2400" dirty="0">
                <a:solidFill>
                  <a:srgbClr val="002060"/>
                </a:solidFill>
              </a:rPr>
              <a:t>Organizując uroczystości szkolne i środowiskowe  rozwijamy i promujemy </a:t>
            </a:r>
            <a:r>
              <a:rPr lang="pl-PL" sz="2400" b="1" dirty="0">
                <a:solidFill>
                  <a:srgbClr val="002060"/>
                </a:solidFill>
              </a:rPr>
              <a:t>talenty Naszych licealistów</a:t>
            </a:r>
            <a:r>
              <a:rPr lang="pl-PL" sz="22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 descr="DSC_0197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r="-3" b="-3"/>
          <a:stretch/>
        </p:blipFill>
        <p:spPr bwMode="auto">
          <a:xfrm>
            <a:off x="7046364" y="0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SC_0168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18"/>
          <a:stretch/>
        </p:blipFill>
        <p:spPr bwMode="auto"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3" y="2752626"/>
            <a:ext cx="5535635" cy="369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564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5" y="201169"/>
            <a:ext cx="6493245" cy="1170432"/>
          </a:xfrm>
        </p:spPr>
        <p:txBody>
          <a:bodyPr>
            <a:noAutofit/>
          </a:bodyPr>
          <a:lstStyle/>
          <a:p>
            <a:pPr algn="ctr"/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PROMUJEMY ZDROWY STYL ŻYCIA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32" y="1499616"/>
            <a:ext cx="6626014" cy="4983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002060"/>
                </a:solidFill>
              </a:rPr>
              <a:t>Co roku w naszej szkole są organizowane zawody sportowe o puchar Dyrektora Szkoły.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rgbClr val="002060"/>
                </a:solidFill>
              </a:rPr>
              <a:t> Dziewczęta mają okazję zaprezentować swoje umiejętności w piłkę siatkową.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rgbClr val="002060"/>
                </a:solidFill>
              </a:rPr>
              <a:t> Chłopcy rozgrywają turniej piłki nożnej.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0"/>
          <a:stretch/>
        </p:blipFill>
        <p:spPr bwMode="auto">
          <a:xfrm>
            <a:off x="7042245" y="0"/>
            <a:ext cx="5149751" cy="3420390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6667" y="3493008"/>
            <a:ext cx="5045024" cy="3364992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60" y="3787043"/>
            <a:ext cx="4265260" cy="2824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50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98" y="283464"/>
            <a:ext cx="7285736" cy="777240"/>
          </a:xfrm>
        </p:spPr>
        <p:txBody>
          <a:bodyPr>
            <a:normAutofit fontScale="90000"/>
          </a:bodyPr>
          <a:lstStyle/>
          <a:p>
            <a:r>
              <a:rPr lang="pl-PL" sz="49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Pomagamy innym…  </a:t>
            </a:r>
            <a:b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4000" b="1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0B7BC2-7E5D-4CEE-8DFB-6FF4A8FE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08" y="1344168"/>
            <a:ext cx="6552864" cy="15270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rgbClr val="002060"/>
                </a:solidFill>
              </a:rPr>
              <a:t> W Naszym Liceum aktywnie działa wolontariat.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rgbClr val="002060"/>
                </a:solidFill>
              </a:rPr>
              <a:t> Społeczność szkolna chętnie angażuje się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  w pomoc potrzebującym.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027" y="0"/>
            <a:ext cx="5141973" cy="3502152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023" y="3584981"/>
            <a:ext cx="5141972" cy="3273019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094" t="22874" r="16031" b="3615"/>
          <a:stretch/>
        </p:blipFill>
        <p:spPr>
          <a:xfrm>
            <a:off x="574894" y="2990087"/>
            <a:ext cx="6043154" cy="357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661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10896"/>
            <a:ext cx="7543800" cy="1892808"/>
          </a:xfrm>
        </p:spPr>
        <p:txBody>
          <a:bodyPr>
            <a:noAutofit/>
          </a:bodyPr>
          <a:lstStyle/>
          <a:p>
            <a:r>
              <a:rPr lang="pl-PL" sz="6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 </a:t>
            </a:r>
            <a: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Atuty </a:t>
            </a:r>
            <a:b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54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naszego liceum</a:t>
            </a:r>
            <a:endParaRPr lang="pl-PL" sz="4800" cap="sm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7936992" y="0"/>
            <a:ext cx="4240664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1920240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49224" y="2624328"/>
            <a:ext cx="6912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 szkole panuje przyjazna i życzliwa atmosfera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99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784" y="64009"/>
            <a:ext cx="6986016" cy="1920240"/>
          </a:xfrm>
        </p:spPr>
        <p:txBody>
          <a:bodyPr>
            <a:noAutofit/>
          </a:bodyPr>
          <a:lstStyle/>
          <a:p>
            <a:pPr algn="ctr"/>
            <a:r>
              <a:rPr lang="pl-PL" sz="48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Nasza oferta </a:t>
            </a:r>
            <a:br>
              <a:rPr lang="pl-PL" sz="48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na rok szkolny </a:t>
            </a:r>
            <a:b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2025/2026</a:t>
            </a:r>
            <a:endParaRPr lang="pl-PL" sz="36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1700784" cy="170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318" y="2164866"/>
            <a:ext cx="2201418" cy="220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/>
          <a:srcRect l="13575" t="16177" r="13300" b="5667"/>
          <a:stretch/>
        </p:blipFill>
        <p:spPr>
          <a:xfrm>
            <a:off x="247426" y="1943124"/>
            <a:ext cx="8061064" cy="48463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308490" y="9144"/>
            <a:ext cx="3883510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96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15" y="96030"/>
            <a:ext cx="6621897" cy="127557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Integrujemy się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na wycieczkach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912" y="0"/>
            <a:ext cx="5138654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338" y="3511830"/>
            <a:ext cx="5053803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90" y="2746647"/>
            <a:ext cx="5884958" cy="389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549032" y="1517904"/>
            <a:ext cx="619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Uczniowie naszej szkoły wraz z nauczycielami odwiedzili już wiele miejsc, nie tylko w Polsce! </a:t>
            </a:r>
          </a:p>
        </p:txBody>
      </p:sp>
    </p:spTree>
    <p:extLst>
      <p:ext uri="{BB962C8B-B14F-4D97-AF65-F5344CB8AC3E}">
        <p14:creationId xmlns:p14="http://schemas.microsoft.com/office/powerpoint/2010/main" val="425023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15" y="96030"/>
            <a:ext cx="6621897" cy="127557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na wycieczkach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912" y="0"/>
            <a:ext cx="5140085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913" y="3511830"/>
            <a:ext cx="5140084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47472" y="822960"/>
            <a:ext cx="65620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rgbClr val="002060"/>
                </a:solidFill>
              </a:rPr>
              <a:t>W ubiegłym roku szkolnym w ramach programu „</a:t>
            </a: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Poznaj polskie ślady w Europie</a:t>
            </a:r>
            <a:r>
              <a:rPr lang="pl-PL" sz="2400" dirty="0">
                <a:solidFill>
                  <a:srgbClr val="002060"/>
                </a:solidFill>
              </a:rPr>
              <a:t>” 45 uczniów uczestniczyło w 5 dniowej wycieczce</a:t>
            </a:r>
          </a:p>
          <a:p>
            <a:r>
              <a:rPr lang="pl-PL" sz="2400" dirty="0">
                <a:solidFill>
                  <a:srgbClr val="FF0000"/>
                </a:solidFill>
              </a:rPr>
              <a:t>  LITWA – ŁOTWA – ESTONIA – FINLANDIA </a:t>
            </a:r>
          </a:p>
          <a:p>
            <a:endParaRPr lang="pl-PL" sz="1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200" dirty="0">
                <a:solidFill>
                  <a:srgbClr val="002060"/>
                </a:solidFill>
              </a:rPr>
              <a:t>JESTEŚMY jedną z 78 szkół z całej Polski, </a:t>
            </a:r>
            <a:br>
              <a:rPr lang="pl-PL" sz="2200" dirty="0">
                <a:solidFill>
                  <a:srgbClr val="002060"/>
                </a:solidFill>
              </a:rPr>
            </a:br>
            <a:r>
              <a:rPr lang="pl-PL" sz="2200" dirty="0">
                <a:solidFill>
                  <a:srgbClr val="002060"/>
                </a:solidFill>
              </a:rPr>
              <a:t>którym udało się pozyskać na ten cel aż  75 000 zł. 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6" y="3429000"/>
            <a:ext cx="4942308" cy="327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4982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21" y="132081"/>
            <a:ext cx="6542760" cy="152298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Organizujemy atrakcyjne wycieczki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po Polsce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7866" y="0"/>
            <a:ext cx="5026745" cy="3352800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0481" y="3469065"/>
            <a:ext cx="5141519" cy="3388936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8864B86-B4A2-AC87-CDAB-CB8DD2759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670"/>
          <a:stretch/>
        </p:blipFill>
        <p:spPr>
          <a:xfrm>
            <a:off x="664086" y="2579010"/>
            <a:ext cx="6144342" cy="3355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254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9" y="64009"/>
            <a:ext cx="6621897" cy="14173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Razem budujemy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miłą atmosferę 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1913" y="0"/>
            <a:ext cx="5138652" cy="3402350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9818" y="3511830"/>
            <a:ext cx="5016805" cy="3346170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49032" y="1545336"/>
            <a:ext cx="619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Potrafimy budować dobrą atmosferę, opartą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na życzliwości i wzajemnym szacunku.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l="17218" t="7411" r="24095"/>
          <a:stretch/>
        </p:blipFill>
        <p:spPr>
          <a:xfrm>
            <a:off x="1673942" y="2594122"/>
            <a:ext cx="3845058" cy="4046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38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15" y="93673"/>
            <a:ext cx="6621897" cy="14173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Razem dobrze się bawimy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0722" y="0"/>
            <a:ext cx="5101034" cy="3402350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2836" y="3521098"/>
            <a:ext cx="5016805" cy="3346170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49032" y="841248"/>
            <a:ext cx="619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Nasi kreatywni licealiści potrafią zawsze</a:t>
            </a:r>
          </a:p>
          <a:p>
            <a:r>
              <a:rPr lang="pl-PL" sz="2400" dirty="0">
                <a:solidFill>
                  <a:srgbClr val="002060"/>
                </a:solidFill>
              </a:rPr>
              <a:t>dobrze się bawić.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8124" t="13174" r="6750" b="-1585"/>
          <a:stretch/>
        </p:blipFill>
        <p:spPr>
          <a:xfrm>
            <a:off x="453814" y="1980792"/>
            <a:ext cx="6261753" cy="433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6937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9" y="64009"/>
            <a:ext cx="6621897" cy="14173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Razem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dobrze się bawimy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338" y="3511830"/>
            <a:ext cx="5053802" cy="3346170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49032" y="1472184"/>
            <a:ext cx="619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Uczniowie naszej szkoły wraz z nauczycielami podczas zabawy studniówkowej.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050" y="27137"/>
            <a:ext cx="5139373" cy="3401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576BEA-6E33-8399-CA29-28026EFC0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97" y="2567252"/>
            <a:ext cx="5959793" cy="3975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564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EF3E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1D5DB3-7E67-4169-8BFE-0E5CF82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9" y="64009"/>
            <a:ext cx="6621897" cy="141732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</a:pP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Razem budujemy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dobre wspomnienia  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0108DB63-B8EF-4493-AC9F-94C737AB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3228" y="1671"/>
            <a:ext cx="5096022" cy="3399007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CF51D4A-83D4-4B59-A0AD-28281DD4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3166" y="3470069"/>
            <a:ext cx="5079416" cy="338793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49032" y="1682496"/>
            <a:ext cx="619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By rozstania też były przyjemne!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5" b="9655"/>
          <a:stretch/>
        </p:blipFill>
        <p:spPr>
          <a:xfrm>
            <a:off x="386979" y="2701173"/>
            <a:ext cx="6421027" cy="345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2089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347472"/>
            <a:ext cx="8366760" cy="2359152"/>
          </a:xfrm>
        </p:spPr>
        <p:txBody>
          <a:bodyPr>
            <a:noAutofit/>
          </a:bodyPr>
          <a:lstStyle/>
          <a:p>
            <a:pPr algn="ctr"/>
            <a:r>
              <a:rPr lang="pl-PL" sz="28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 </a:t>
            </a:r>
            <a: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Liceum Ogólnokształcące                         </a:t>
            </a:r>
            <a:b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</a:t>
            </a:r>
            <a:r>
              <a:rPr lang="pl-PL" sz="32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im. Jana Kochanowskiego </a:t>
            </a:r>
            <a:br>
              <a:rPr lang="pl-PL" sz="32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32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w Zwoleniu </a:t>
            </a:r>
            <a:br>
              <a:rPr lang="pl-PL" sz="3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28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</a:t>
            </a:r>
            <a:r>
              <a:rPr lang="pl-PL" sz="36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to kameralna szkoła </a:t>
            </a:r>
            <a:br>
              <a:rPr lang="pl-PL" sz="36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36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z tradycją i ugruntowaną marką</a:t>
            </a:r>
            <a:br>
              <a:rPr lang="pl-PL" sz="28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36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887968" y="9144"/>
            <a:ext cx="3304032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-9144"/>
            <a:ext cx="1700784" cy="170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283464" y="3456432"/>
            <a:ext cx="84673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tx2"/>
                </a:solidFill>
              </a:rPr>
              <a:t>Uczniowie naszego LO to młodzież z klasą, wysoką kulturą osobistą, pogodna i otwarta na zdobywanie wiedzy, rozwijanie zainteresowań oraz potrzeby innych.</a:t>
            </a:r>
          </a:p>
          <a:p>
            <a:endParaRPr lang="pl-PL" sz="1000" b="1" dirty="0">
              <a:solidFill>
                <a:schemeClr val="tx2"/>
              </a:solidFill>
            </a:endParaRPr>
          </a:p>
          <a:p>
            <a:endParaRPr lang="pl-PL" sz="1000" b="1" dirty="0">
              <a:solidFill>
                <a:schemeClr val="tx2"/>
              </a:solidFill>
            </a:endParaRPr>
          </a:p>
          <a:p>
            <a:endParaRPr lang="pl-PL" sz="1000" b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tx2"/>
                </a:solidFill>
              </a:rPr>
              <a:t>Kadrę nauczycielską tworzy starannie dobrany zespół ludzi </a:t>
            </a:r>
            <a:br>
              <a:rPr lang="pl-PL" sz="2200" b="1" dirty="0">
                <a:solidFill>
                  <a:schemeClr val="tx2"/>
                </a:solidFill>
              </a:rPr>
            </a:br>
            <a:r>
              <a:rPr lang="pl-PL" sz="2200" b="1" dirty="0">
                <a:solidFill>
                  <a:schemeClr val="tx2"/>
                </a:solidFill>
              </a:rPr>
              <a:t>o dużej wiedzy i umiejętnościach, którzy potrafią przekazać je z pasją i troszczą się o wychowanie swoich podopiecznych.</a:t>
            </a:r>
          </a:p>
          <a:p>
            <a:endParaRPr lang="pl-PL" sz="1000" b="1" dirty="0">
              <a:solidFill>
                <a:schemeClr val="tx2"/>
              </a:solidFill>
            </a:endParaRPr>
          </a:p>
          <a:p>
            <a:endParaRPr lang="pl-PL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9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56616"/>
            <a:ext cx="7543800" cy="2971800"/>
          </a:xfrm>
        </p:spPr>
        <p:txBody>
          <a:bodyPr>
            <a:noAutofit/>
          </a:bodyPr>
          <a:lstStyle/>
          <a:p>
            <a:r>
              <a:rPr lang="pl-PL" sz="66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</a:t>
            </a:r>
            <a:r>
              <a:rPr lang="pl-PL" sz="66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TY</a:t>
            </a:r>
            <a:r>
              <a:rPr lang="pl-PL" sz="48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też możesz </a:t>
            </a:r>
            <a:br>
              <a:rPr lang="pl-PL" sz="48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4800" b="1" cap="sm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       tworzyć HISTORIĘ TEJ SZKOŁY</a:t>
            </a:r>
            <a:endParaRPr lang="pl-PL" sz="4400" cap="sm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7936992" y="0"/>
            <a:ext cx="4240664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1920240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097280" y="2862072"/>
            <a:ext cx="6364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Mamy nadzieję, </a:t>
            </a:r>
          </a:p>
          <a:p>
            <a:r>
              <a:rPr lang="pl-PL" sz="36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że każdy </a:t>
            </a:r>
            <a:r>
              <a:rPr lang="pl-PL" sz="3600" cap="small" spc="20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z Was </a:t>
            </a:r>
            <a:r>
              <a:rPr lang="pl-PL" sz="36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dokona </a:t>
            </a:r>
          </a:p>
          <a:p>
            <a:r>
              <a:rPr lang="pl-PL" sz="3600" cap="small" spc="2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właściwego wyboru !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24" y="4713071"/>
            <a:ext cx="3093532" cy="204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35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4" y="64009"/>
            <a:ext cx="6291072" cy="1920240"/>
          </a:xfrm>
        </p:spPr>
        <p:txBody>
          <a:bodyPr>
            <a:noAutofit/>
          </a:bodyPr>
          <a:lstStyle/>
          <a:p>
            <a:r>
              <a:rPr lang="pl-PL" sz="6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        Atuty </a:t>
            </a:r>
            <a:br>
              <a:rPr lang="pl-PL" sz="6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r>
              <a:rPr lang="pl-PL" sz="6000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naszego liceum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344528" y="9144"/>
            <a:ext cx="3847472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0"/>
            <a:ext cx="1700784" cy="170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08120" y="1764793"/>
            <a:ext cx="7836408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Szkoła wielokrotnie wyróżniona tytułem „Srebrne Liceum”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Wysoka zdawalność egzaminu maturalnego.</a:t>
            </a:r>
          </a:p>
          <a:p>
            <a:endParaRPr lang="pl-PL" sz="600" dirty="0">
              <a:solidFill>
                <a:schemeClr val="tx2"/>
              </a:solidFill>
            </a:endParaRPr>
          </a:p>
          <a:p>
            <a:endParaRPr lang="pl-PL" sz="6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Promujemy sukcesy zdolnych i utalentowanych uczniów.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Stwarzamy uczniom możliwości do rozwijania talentów,  zainteresowań i odkrywania pasji.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Organizujemy atrakcyjne wycieczki, spotkania z ciekawymi ludźmi oraz imprezy szkolne i środowiskowe.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W szkole panuje przyjazna i życzliwa atmosfera. 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Wysoko wykwalifikowana kadra pedagogiczna. </a:t>
            </a:r>
          </a:p>
          <a:p>
            <a:endParaRPr lang="pl-PL" sz="9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Tworzymy ofertę edukacyjną dostosowaną do potrzeb uczniów, </a:t>
            </a:r>
            <a:br>
              <a:rPr lang="pl-PL" sz="2200" dirty="0">
                <a:solidFill>
                  <a:schemeClr val="tx2"/>
                </a:solidFill>
              </a:rPr>
            </a:br>
            <a:r>
              <a:rPr lang="pl-PL" sz="2200" dirty="0">
                <a:solidFill>
                  <a:schemeClr val="tx2"/>
                </a:solidFill>
              </a:rPr>
              <a:t>wymogów rynku pracy i kryteriów rekrutacji na studia.</a:t>
            </a:r>
          </a:p>
        </p:txBody>
      </p:sp>
    </p:spTree>
    <p:extLst>
      <p:ext uri="{BB962C8B-B14F-4D97-AF65-F5344CB8AC3E}">
        <p14:creationId xmlns:p14="http://schemas.microsoft.com/office/powerpoint/2010/main" val="216105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9729"/>
            <a:ext cx="7562088" cy="1298448"/>
          </a:xfrm>
        </p:spPr>
        <p:txBody>
          <a:bodyPr>
            <a:noAutofit/>
          </a:bodyPr>
          <a:lstStyle/>
          <a:p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Wysoka zdawalność egzaminu maturalnego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194560"/>
            <a:ext cx="7744968" cy="448759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Wyniki matur </a:t>
            </a:r>
            <a:b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wskazują na dużą </a:t>
            </a:r>
            <a:b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efektywności </a:t>
            </a:r>
            <a:b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nauczania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 </a:t>
            </a:r>
            <a:r>
              <a:rPr lang="pl-PL" sz="2200" dirty="0">
                <a:solidFill>
                  <a:schemeClr val="tx2"/>
                </a:solidFill>
              </a:rPr>
              <a:t>wszyscy uczniowie kończący szkołę i przystępują do matury;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200" b="1" dirty="0">
                <a:solidFill>
                  <a:schemeClr val="tx2"/>
                </a:solidFill>
              </a:rPr>
              <a:t>  Nasze Liceum </a:t>
            </a:r>
            <a:r>
              <a:rPr lang="pl-PL" sz="2200" dirty="0">
                <a:solidFill>
                  <a:schemeClr val="tx2"/>
                </a:solidFill>
              </a:rPr>
              <a:t>znajduje się </a:t>
            </a:r>
            <a:r>
              <a:rPr lang="pl-PL" sz="2200" b="1" dirty="0">
                <a:solidFill>
                  <a:schemeClr val="tx2"/>
                </a:solidFill>
              </a:rPr>
              <a:t>wśród 20 </a:t>
            </a:r>
            <a:r>
              <a:rPr lang="pl-PL" sz="2200" dirty="0">
                <a:solidFill>
                  <a:schemeClr val="tx2"/>
                </a:solidFill>
              </a:rPr>
              <a:t>najlepszych liceów </a:t>
            </a:r>
            <a:br>
              <a:rPr lang="pl-PL" sz="2200" dirty="0">
                <a:solidFill>
                  <a:schemeClr val="tx2"/>
                </a:solidFill>
              </a:rPr>
            </a:br>
            <a:r>
              <a:rPr lang="pl-PL" sz="2200" dirty="0">
                <a:solidFill>
                  <a:schemeClr val="tx2"/>
                </a:solidFill>
              </a:rPr>
              <a:t>  w regionie radomskim;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  wyniki naszych maturzystów, jeśli chodzi o </a:t>
            </a:r>
            <a:r>
              <a:rPr lang="pl-PL" sz="2200" b="1" dirty="0">
                <a:solidFill>
                  <a:schemeClr val="tx2"/>
                </a:solidFill>
              </a:rPr>
              <a:t>zdawalność</a:t>
            </a:r>
            <a:r>
              <a:rPr lang="pl-PL" sz="2200" dirty="0">
                <a:solidFill>
                  <a:schemeClr val="tx2"/>
                </a:solidFill>
              </a:rPr>
              <a:t>, </a:t>
            </a:r>
            <a:br>
              <a:rPr lang="pl-PL" sz="2200" dirty="0">
                <a:solidFill>
                  <a:schemeClr val="tx2"/>
                </a:solidFill>
              </a:rPr>
            </a:br>
            <a:r>
              <a:rPr lang="pl-PL" sz="2200" dirty="0">
                <a:solidFill>
                  <a:schemeClr val="tx2"/>
                </a:solidFill>
              </a:rPr>
              <a:t>  są wyższe niż w kraju,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tx2"/>
                </a:solidFill>
              </a:rPr>
              <a:t>  co roku mamy uczniów, którzy uzyskują 100% wyniki </a:t>
            </a:r>
            <a:br>
              <a:rPr lang="pl-PL" sz="2200" dirty="0">
                <a:solidFill>
                  <a:schemeClr val="tx2"/>
                </a:solidFill>
              </a:rPr>
            </a:br>
            <a:r>
              <a:rPr lang="pl-PL" sz="2200" dirty="0">
                <a:solidFill>
                  <a:schemeClr val="tx2"/>
                </a:solidFill>
              </a:rPr>
              <a:t>  - zarówno na poziomie podstawowym jak i rozszerzonym.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099612" y="-36576"/>
            <a:ext cx="4211260" cy="6931152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05" y="1338879"/>
            <a:ext cx="4204863" cy="26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6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9729"/>
            <a:ext cx="6880232" cy="585215"/>
          </a:xfrm>
        </p:spPr>
        <p:txBody>
          <a:bodyPr>
            <a:noAutofit/>
          </a:bodyPr>
          <a:lstStyle/>
          <a:p>
            <a: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Wyniki matur</a:t>
            </a:r>
            <a:br>
              <a:rPr lang="pl-PL" sz="44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40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" y="877824"/>
            <a:ext cx="7973568" cy="580433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9200" b="1" dirty="0">
                <a:solidFill>
                  <a:schemeClr val="tx2"/>
                </a:solidFill>
              </a:rPr>
              <a:t>Wyniki</a:t>
            </a:r>
            <a:r>
              <a:rPr lang="pl-PL" sz="9200" dirty="0">
                <a:solidFill>
                  <a:schemeClr val="tx2"/>
                </a:solidFill>
              </a:rPr>
              <a:t> absolwentów</a:t>
            </a:r>
            <a:r>
              <a:rPr lang="pl-PL" sz="9200" b="1" dirty="0">
                <a:solidFill>
                  <a:schemeClr val="tx2"/>
                </a:solidFill>
              </a:rPr>
              <a:t> Naszego Liceum </a:t>
            </a:r>
            <a:r>
              <a:rPr lang="pl-PL" sz="9200" dirty="0">
                <a:solidFill>
                  <a:schemeClr val="tx2"/>
                </a:solidFill>
              </a:rPr>
              <a:t>są wyższe niż w kraju.</a:t>
            </a:r>
          </a:p>
          <a:p>
            <a:pPr marL="0" indent="0">
              <a:lnSpc>
                <a:spcPct val="100000"/>
              </a:lnSpc>
              <a:buNone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6200" dirty="0">
                <a:solidFill>
                  <a:schemeClr val="tx2"/>
                </a:solidFill>
              </a:rPr>
              <a:t>  </a:t>
            </a:r>
            <a:r>
              <a:rPr lang="pl-PL" sz="8800" b="1" dirty="0">
                <a:solidFill>
                  <a:schemeClr val="tx2"/>
                </a:solidFill>
              </a:rPr>
              <a:t>Wyższa zdawalność </a:t>
            </a:r>
            <a:r>
              <a:rPr lang="pl-PL" sz="8800" dirty="0">
                <a:solidFill>
                  <a:schemeClr val="tx2"/>
                </a:solidFill>
              </a:rPr>
              <a:t>ze wszystkich przedmiotów obowiązkowych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6200" dirty="0">
                <a:solidFill>
                  <a:schemeClr val="tx2"/>
                </a:solidFill>
              </a:rPr>
              <a:t>  </a:t>
            </a:r>
            <a:r>
              <a:rPr lang="pl-PL" sz="8800" dirty="0">
                <a:solidFill>
                  <a:schemeClr val="tx2"/>
                </a:solidFill>
              </a:rPr>
              <a:t>Mamy </a:t>
            </a:r>
            <a:r>
              <a:rPr lang="pl-PL" sz="8800" b="1" dirty="0">
                <a:solidFill>
                  <a:schemeClr val="tx2"/>
                </a:solidFill>
              </a:rPr>
              <a:t>wyższe wyniki </a:t>
            </a:r>
            <a:r>
              <a:rPr lang="pl-PL" sz="8800" dirty="0">
                <a:solidFill>
                  <a:schemeClr val="tx2"/>
                </a:solidFill>
              </a:rPr>
              <a:t>maturalne ze wszystkich przedmiotów </a:t>
            </a:r>
            <a:br>
              <a:rPr lang="pl-PL" sz="8800" dirty="0">
                <a:solidFill>
                  <a:schemeClr val="tx2"/>
                </a:solidFill>
              </a:rPr>
            </a:br>
            <a:r>
              <a:rPr lang="pl-PL" sz="8800" dirty="0">
                <a:solidFill>
                  <a:schemeClr val="tx2"/>
                </a:solidFill>
              </a:rPr>
              <a:t>na poziomie podstawowym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88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6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8800" dirty="0">
                <a:solidFill>
                  <a:schemeClr val="tx2"/>
                </a:solidFill>
              </a:rPr>
              <a:t>Nasi uczniowie uzyskują również </a:t>
            </a:r>
            <a:r>
              <a:rPr lang="pl-PL" sz="8800" b="1" dirty="0">
                <a:solidFill>
                  <a:schemeClr val="tx2"/>
                </a:solidFill>
              </a:rPr>
              <a:t>wyniki wyższe </a:t>
            </a:r>
            <a:r>
              <a:rPr lang="pl-PL" sz="8800" dirty="0">
                <a:solidFill>
                  <a:schemeClr val="tx2"/>
                </a:solidFill>
              </a:rPr>
              <a:t>niż w kraju </a:t>
            </a:r>
            <a:br>
              <a:rPr lang="pl-PL" sz="8800" dirty="0">
                <a:solidFill>
                  <a:schemeClr val="tx2"/>
                </a:solidFill>
              </a:rPr>
            </a:br>
            <a:r>
              <a:rPr lang="pl-PL" sz="8800" dirty="0">
                <a:solidFill>
                  <a:schemeClr val="tx2"/>
                </a:solidFill>
              </a:rPr>
              <a:t>z przedmiotów zdawanych </a:t>
            </a:r>
            <a:r>
              <a:rPr lang="pl-PL" sz="8800" b="1" dirty="0">
                <a:solidFill>
                  <a:schemeClr val="tx2"/>
                </a:solidFill>
              </a:rPr>
              <a:t>na poziomie rozszerzonym</a:t>
            </a:r>
            <a:r>
              <a:rPr lang="pl-PL" sz="88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200" b="1" dirty="0">
                <a:solidFill>
                  <a:schemeClr val="tx2"/>
                </a:solidFill>
              </a:rPr>
              <a:t>  </a:t>
            </a: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403336" y="0"/>
            <a:ext cx="3774320" cy="685800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076050"/>
              </p:ext>
            </p:extLst>
          </p:nvPr>
        </p:nvGraphicFramePr>
        <p:xfrm>
          <a:off x="2761488" y="4443984"/>
          <a:ext cx="4718304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18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Przedmiot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LO Zwoleń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(punkty procentowe)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Kraj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(punkty procentowe)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j. polski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matematyka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rgbClr val="002060"/>
                          </a:solidFill>
                        </a:rPr>
                        <a:t>j. angielski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718413"/>
              </p:ext>
            </p:extLst>
          </p:nvPr>
        </p:nvGraphicFramePr>
        <p:xfrm>
          <a:off x="2761488" y="1956816"/>
          <a:ext cx="4718304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35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Przedmiot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LO Zwoleń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(punkty procentowe)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Kraj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(punkty procentowe)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j. polski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kumimoji="0" lang="pl-P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matematyka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pl-PL" dirty="0"/>
                        <a:t>j. angielski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97%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04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3695B-7F6C-F4D7-C7D9-487B4FBC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70F6FF3-6673-43A7-4523-D7F99F57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0336DD-379B-95B9-94F1-1E2A186A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9729"/>
            <a:ext cx="7562088" cy="1298448"/>
          </a:xfrm>
        </p:spPr>
        <p:txBody>
          <a:bodyPr>
            <a:noAutofit/>
          </a:bodyPr>
          <a:lstStyle/>
          <a:p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Wysoka zdawalność egzaminu maturalnego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AD86895-DF32-63CF-755A-A817D8510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95" y="1761746"/>
            <a:ext cx="7357225" cy="473049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7D011E2-E0E5-CC02-3D49-8547B9A3B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AED5F1-319F-A129-1020-B57518123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099612" y="-36576"/>
            <a:ext cx="4211260" cy="6931152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0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60257"/>
            <a:ext cx="7562088" cy="678729"/>
          </a:xfrm>
        </p:spPr>
        <p:txBody>
          <a:bodyPr>
            <a:noAutofit/>
          </a:bodyPr>
          <a:lstStyle/>
          <a:p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Efektywne nauczanie</a:t>
            </a:r>
            <a:b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</a:br>
            <a:endParaRPr lang="pl-PL" sz="4000" b="1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93" y="875562"/>
            <a:ext cx="6977627" cy="5806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Szkoła wyróżniana tytułem </a:t>
            </a: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„Srebrne Liceum”</a:t>
            </a:r>
          </a:p>
          <a:p>
            <a:pPr marL="0" indent="0">
              <a:lnSpc>
                <a:spcPct val="100000"/>
              </a:lnSpc>
              <a:buNone/>
            </a:pPr>
            <a:endParaRPr lang="pl-PL" sz="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Nasze Liceum </a:t>
            </a:r>
            <a:r>
              <a:rPr lang="pl-PL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względem wskaźników EWD </a:t>
            </a:r>
            <a:b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znajduje się w grupie tzw.  </a:t>
            </a: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Szkół Sukcesu.</a:t>
            </a:r>
            <a: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Jesteśmy </a:t>
            </a: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laureatem Krajowej </a:t>
            </a:r>
            <a:r>
              <a:rPr lang="pl-PL" sz="2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</a:t>
            </a:r>
            <a:b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Europejskiej Odznaki Jakości </a:t>
            </a:r>
            <a:b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europejskim programie współpracy </a:t>
            </a:r>
            <a:b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szkół </a:t>
            </a:r>
            <a:r>
              <a:rPr lang="pl-PL" sz="2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eTwinning</a:t>
            </a:r>
            <a:endParaRPr lang="pl-PL" sz="2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31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7" b="7911"/>
          <a:stretch/>
        </p:blipFill>
        <p:spPr bwMode="auto">
          <a:xfrm>
            <a:off x="8099612" y="-36576"/>
            <a:ext cx="4211260" cy="6931152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804" y="4101837"/>
            <a:ext cx="3710807" cy="265057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380" y="2139885"/>
            <a:ext cx="1805453" cy="18563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94" y="4032203"/>
            <a:ext cx="3802686" cy="268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20" y="310896"/>
            <a:ext cx="7159752" cy="804672"/>
          </a:xfrm>
        </p:spPr>
        <p:txBody>
          <a:bodyPr>
            <a:noAutofit/>
          </a:bodyPr>
          <a:lstStyle/>
          <a:p>
            <a:pPr algn="ctr"/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Mamy powody do dumy…</a:t>
            </a:r>
            <a:endParaRPr lang="pl-PL" sz="40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1115568"/>
            <a:ext cx="7145408" cy="213969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b="1" dirty="0">
                <a:solidFill>
                  <a:schemeClr val="tx2"/>
                </a:solidFill>
              </a:rPr>
              <a:t>Nasi uczniowie odnoszą wiele sukcesów edukacyjnych: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Stypendia w projekcie </a:t>
            </a:r>
            <a:r>
              <a:rPr lang="pl-PL" sz="2200" i="1" dirty="0">
                <a:solidFill>
                  <a:schemeClr val="tx2"/>
                </a:solidFill>
              </a:rPr>
              <a:t>„Mazowiecki program stypendialny dla uczniów szczególnie uzdolnionych – najlepsza inwestycja w człowieka”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Stypendia Prezesa Rady Ministrów 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chemeClr val="tx2"/>
                </a:solidFill>
              </a:rPr>
              <a:t> Laureaci olimpiad i konkursów  </a:t>
            </a:r>
            <a:endParaRPr lang="pl-PL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pl-PL" sz="22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2200" dirty="0">
              <a:solidFill>
                <a:schemeClr val="tx2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63DB5A-B1F5-493B-9C47-3A8FE2AF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7472" y="15528"/>
            <a:ext cx="4520184" cy="6826944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noFill/>
          <a:ln w="1016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136736-D59A-9ED4-BC85-1A630814C8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49" t="22222" r="15663" b="2423"/>
          <a:stretch/>
        </p:blipFill>
        <p:spPr>
          <a:xfrm>
            <a:off x="4789420" y="2527848"/>
            <a:ext cx="2653796" cy="416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78BEF2-2A21-BBA2-7E5A-8C83279D3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833" y="3188663"/>
            <a:ext cx="2397591" cy="3571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56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72" y="52104"/>
            <a:ext cx="4510344" cy="6821424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AFBA36-58BD-4C02-8979-7514D118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20" y="146304"/>
            <a:ext cx="7823320" cy="731520"/>
          </a:xfrm>
        </p:spPr>
        <p:txBody>
          <a:bodyPr>
            <a:noAutofit/>
          </a:bodyPr>
          <a:lstStyle/>
          <a:p>
            <a:pPr algn="ctr"/>
            <a:r>
              <a:rPr lang="pl-PL" sz="4000" b="1" cap="small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Ebrima" panose="02000000000000000000" pitchFamily="2" charset="0"/>
                <a:cs typeface="Mongolian Baiti" panose="03000500000000000000" pitchFamily="66" charset="0"/>
              </a:rPr>
              <a:t>Mamy powody do dumy…</a:t>
            </a:r>
            <a:endParaRPr lang="pl-PL" sz="4000" cap="small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ea typeface="Ebrima" panose="020000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7C58EE-D3A4-4033-BAE3-84272C1C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802640"/>
            <a:ext cx="8207248" cy="60708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b="1" dirty="0">
                <a:solidFill>
                  <a:schemeClr val="tx2"/>
                </a:solidFill>
              </a:rPr>
              <a:t>KRZYSZTOF - Nasz Wielki Muzyczny Talent…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>
                <a:solidFill>
                  <a:schemeClr val="tx2"/>
                </a:solidFill>
              </a:rPr>
              <a:t>Uczeń klasy IV, który ma już za sobą </a:t>
            </a:r>
            <a:br>
              <a:rPr lang="pl-PL" sz="2200" dirty="0">
                <a:solidFill>
                  <a:schemeClr val="tx2"/>
                </a:solidFill>
              </a:rPr>
            </a:br>
            <a:r>
              <a:rPr lang="pl-PL" sz="2200" dirty="0">
                <a:solidFill>
                  <a:schemeClr val="tx2"/>
                </a:solidFill>
              </a:rPr>
              <a:t>3 recitale dyplomowe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200" dirty="0">
                <a:solidFill>
                  <a:schemeClr val="tx2"/>
                </a:solidFill>
              </a:rPr>
              <a:t> z saksofonu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200" dirty="0">
                <a:solidFill>
                  <a:schemeClr val="tx2"/>
                </a:solidFill>
              </a:rPr>
              <a:t> akordeonu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l-PL" sz="2200" dirty="0">
                <a:solidFill>
                  <a:schemeClr val="tx2"/>
                </a:solidFill>
              </a:rPr>
              <a:t> fortepianu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188" y="992787"/>
            <a:ext cx="2001691" cy="283112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24634" t="17733" r="22366"/>
          <a:stretch/>
        </p:blipFill>
        <p:spPr>
          <a:xfrm>
            <a:off x="4206235" y="2761728"/>
            <a:ext cx="3044951" cy="354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0" y="3938872"/>
            <a:ext cx="3520440" cy="264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/>
          <a:srcRect l="2800" t="17999" r="13066" b="11867"/>
          <a:stretch/>
        </p:blipFill>
        <p:spPr>
          <a:xfrm>
            <a:off x="7705604" y="4534120"/>
            <a:ext cx="3547899" cy="2218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323" y="227584"/>
            <a:ext cx="3098292" cy="4131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3454850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920</Words>
  <Application>Microsoft Office PowerPoint</Application>
  <PresentationFormat>Panoramiczny</PresentationFormat>
  <Paragraphs>166</Paragraphs>
  <Slides>28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Arial</vt:lpstr>
      <vt:lpstr>Bodoni MT</vt:lpstr>
      <vt:lpstr>Calibri</vt:lpstr>
      <vt:lpstr>Calisto MT</vt:lpstr>
      <vt:lpstr>Gill Sans MT</vt:lpstr>
      <vt:lpstr>Impact</vt:lpstr>
      <vt:lpstr>Wingdings</vt:lpstr>
      <vt:lpstr>Znaczek</vt:lpstr>
      <vt:lpstr>Dlaczego warto wybrać Nasze liceum?</vt:lpstr>
      <vt:lpstr>Nasza oferta  na rok szkolny  2025/2026</vt:lpstr>
      <vt:lpstr>        Atuty  naszego liceum</vt:lpstr>
      <vt:lpstr>Wysoka zdawalność egzaminu maturalnego</vt:lpstr>
      <vt:lpstr>Wyniki matur </vt:lpstr>
      <vt:lpstr>Wysoka zdawalność egzaminu maturalnego</vt:lpstr>
      <vt:lpstr>Efektywne nauczanie </vt:lpstr>
      <vt:lpstr>Mamy powody do dumy…</vt:lpstr>
      <vt:lpstr>Mamy powody do dumy…</vt:lpstr>
      <vt:lpstr>Absolwenci Naszego LO </vt:lpstr>
      <vt:lpstr>Absolwenci Naszego LO </vt:lpstr>
      <vt:lpstr>Absolwenci Naszego LO  </vt:lpstr>
      <vt:lpstr>           Atuty          naszego liceum</vt:lpstr>
      <vt:lpstr>Nowa EKO PRACOWNIA </vt:lpstr>
      <vt:lpstr>Uczymy  w ciekawy sposób… </vt:lpstr>
      <vt:lpstr>Rozwijamy talenty</vt:lpstr>
      <vt:lpstr>PROMUJEMY ZDROWY STYL ŻYCIA</vt:lpstr>
      <vt:lpstr>Pomagamy innym…   </vt:lpstr>
      <vt:lpstr>           Atuty          naszego liceum</vt:lpstr>
      <vt:lpstr>Integrujemy się  na wycieczkach </vt:lpstr>
      <vt:lpstr>na wycieczkach </vt:lpstr>
      <vt:lpstr> Organizujemy atrakcyjne wycieczki po Polsce</vt:lpstr>
      <vt:lpstr>Razem budujemy  miłą atmosferę   </vt:lpstr>
      <vt:lpstr>Razem dobrze się bawimy  </vt:lpstr>
      <vt:lpstr>Razem  dobrze się bawimy  </vt:lpstr>
      <vt:lpstr>Razem budujemy  dobre wspomnienia   </vt:lpstr>
      <vt:lpstr>           Liceum Ogólnokształcące                                    im. Jana Kochanowskiego            w Zwoleniu         to kameralna szkoła  z tradycją i ugruntowaną marką </vt:lpstr>
      <vt:lpstr>         TY też możesz                 tworzyć HISTORIĘ TEJ SZKOŁY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Dlaczego warto wybrać lo Zwoleń?</dc:title>
  <dc:creator>Artur Matyga</dc:creator>
  <cp:lastModifiedBy>Aneta Rozwadowska</cp:lastModifiedBy>
  <cp:revision>188</cp:revision>
  <dcterms:created xsi:type="dcterms:W3CDTF">2020-05-09T09:34:23Z</dcterms:created>
  <dcterms:modified xsi:type="dcterms:W3CDTF">2025-03-30T20:42:31Z</dcterms:modified>
</cp:coreProperties>
</file>