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2" r:id="rId2"/>
    <p:sldId id="261" r:id="rId3"/>
    <p:sldId id="256" r:id="rId4"/>
    <p:sldId id="271" r:id="rId5"/>
    <p:sldId id="272" r:id="rId6"/>
    <p:sldId id="257" r:id="rId7"/>
    <p:sldId id="258" r:id="rId8"/>
    <p:sldId id="259" r:id="rId9"/>
    <p:sldId id="260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4" r:id="rId18"/>
    <p:sldId id="273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05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67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99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85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21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56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78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3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7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21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6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82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0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84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711-A687-4315-A9BA-CEEB16194C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7E1C21-ED60-4F9E-B8CA-833F5D4085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00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" y="0"/>
            <a:ext cx="11964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2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Zewnętrzne czynniki ochronne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Przebieg leczenia</a:t>
            </a:r>
          </a:p>
          <a:p>
            <a:r>
              <a:rPr lang="pl-PL" dirty="0" smtClean="0"/>
              <a:t>Rodzina akceptuje istnienie problemu</a:t>
            </a:r>
          </a:p>
          <a:p>
            <a:r>
              <a:rPr lang="pl-PL" dirty="0" smtClean="0"/>
              <a:t>Najbliżsi zobowiązują się rozwiązać problem</a:t>
            </a:r>
          </a:p>
          <a:p>
            <a:r>
              <a:rPr lang="pl-PL" dirty="0" smtClean="0"/>
              <a:t>Radzili sobie z takim problemem już wcześniej</a:t>
            </a:r>
          </a:p>
          <a:p>
            <a:r>
              <a:rPr lang="pl-PL" dirty="0" smtClean="0"/>
              <a:t>Rodzina akceptuje diagnozę i plan leczenia</a:t>
            </a:r>
          </a:p>
          <a:p>
            <a:r>
              <a:rPr lang="pl-PL" dirty="0" smtClean="0"/>
              <a:t>Dobra koordynacja działań specjalistów</a:t>
            </a:r>
          </a:p>
          <a:p>
            <a:pPr marL="0" indent="0">
              <a:buNone/>
            </a:pPr>
            <a:r>
              <a:rPr lang="pl-PL" dirty="0" smtClean="0"/>
              <a:t>Rodzina i najbliżsi</a:t>
            </a:r>
          </a:p>
          <a:p>
            <a:r>
              <a:rPr lang="pl-PL" dirty="0" smtClean="0"/>
              <a:t> Związek rodzic – dziecko oparty na bezpieczeństwie</a:t>
            </a:r>
          </a:p>
          <a:p>
            <a:r>
              <a:rPr lang="pl-PL" dirty="0" smtClean="0"/>
              <a:t>Autorytatywny model wychowawczy</a:t>
            </a:r>
          </a:p>
          <a:p>
            <a:r>
              <a:rPr lang="pl-PL" dirty="0" smtClean="0"/>
              <a:t>Dobra komunikacja w rodzinie</a:t>
            </a:r>
          </a:p>
          <a:p>
            <a:r>
              <a:rPr lang="pl-PL" dirty="0" smtClean="0"/>
              <a:t>Elastyczna organizacja rodziny</a:t>
            </a:r>
          </a:p>
          <a:p>
            <a:r>
              <a:rPr lang="pl-PL" dirty="0" smtClean="0"/>
              <a:t>Zaangażowanie ojca</a:t>
            </a:r>
          </a:p>
          <a:p>
            <a:r>
              <a:rPr lang="pl-PL" dirty="0" smtClean="0"/>
              <a:t>Zadowolenie rodziców z małżeństwa</a:t>
            </a:r>
          </a:p>
        </p:txBody>
      </p:sp>
    </p:spTree>
    <p:extLst>
      <p:ext uri="{BB962C8B-B14F-4D97-AF65-F5344CB8AC3E}">
        <p14:creationId xmlns:p14="http://schemas.microsoft.com/office/powerpoint/2010/main" val="165246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Zewnętrzne czynniki ochronne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Rodzice</a:t>
            </a:r>
          </a:p>
          <a:p>
            <a:r>
              <a:rPr lang="pl-PL" dirty="0" smtClean="0"/>
              <a:t> Dobre dopasowanie rodziców</a:t>
            </a:r>
          </a:p>
          <a:p>
            <a:r>
              <a:rPr lang="pl-PL" dirty="0" smtClean="0"/>
              <a:t>Precyzyjne oczekiwania względem rozwoju dziecka i zrozumienie jego problemów z nastrojem</a:t>
            </a:r>
          </a:p>
          <a:p>
            <a:r>
              <a:rPr lang="pl-PL" dirty="0" smtClean="0"/>
              <a:t>Wewnętrzne umiejscowienie źródła kontroli rodziców</a:t>
            </a:r>
          </a:p>
          <a:p>
            <a:r>
              <a:rPr lang="pl-PL" dirty="0" smtClean="0"/>
              <a:t>Wysoka ocena własnej skuteczności </a:t>
            </a:r>
          </a:p>
          <a:p>
            <a:r>
              <a:rPr lang="pl-PL" dirty="0" smtClean="0"/>
              <a:t>Wysokie poczucie własnej wartości opiekunów</a:t>
            </a:r>
          </a:p>
          <a:p>
            <a:r>
              <a:rPr lang="pl-PL" dirty="0" smtClean="0"/>
              <a:t>Wewnętrzny model związku cechujący się poczuciem bezpieczeństwa</a:t>
            </a:r>
          </a:p>
          <a:p>
            <a:r>
              <a:rPr lang="pl-PL" dirty="0" smtClean="0"/>
              <a:t> Optymistyczny styl postrzegania rzeczywistości</a:t>
            </a:r>
          </a:p>
          <a:p>
            <a:r>
              <a:rPr lang="pl-PL" dirty="0" smtClean="0"/>
              <a:t>Dojrzałe mechanizmy obronne</a:t>
            </a:r>
          </a:p>
          <a:p>
            <a:r>
              <a:rPr lang="pl-PL" dirty="0" smtClean="0"/>
              <a:t>Funkcjonalne strategie zaradcze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3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Czynniki społeczne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Duże wsparcie ze strony grupy społecznej</a:t>
            </a:r>
          </a:p>
          <a:p>
            <a:r>
              <a:rPr lang="pl-PL" dirty="0" smtClean="0"/>
              <a:t>Niski poziom stresu w rodzinie</a:t>
            </a:r>
          </a:p>
          <a:p>
            <a:r>
              <a:rPr lang="pl-PL" dirty="0" smtClean="0"/>
              <a:t>Placówka edukacyjna zapewniająca wsparcie</a:t>
            </a:r>
          </a:p>
          <a:p>
            <a:r>
              <a:rPr lang="pl-PL" dirty="0" smtClean="0"/>
              <a:t>Dobre warunki społeczno-ekonomiczne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04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Depresja to nie chandra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DEPRESJA </a:t>
            </a:r>
          </a:p>
          <a:p>
            <a:pPr marL="0" indent="0">
              <a:buNone/>
            </a:pPr>
            <a:r>
              <a:rPr lang="pl-PL" dirty="0" smtClean="0"/>
              <a:t>• Obecny jest silny smutek i przygnębienie</a:t>
            </a:r>
          </a:p>
          <a:p>
            <a:pPr marL="0" indent="0">
              <a:buNone/>
            </a:pPr>
            <a:r>
              <a:rPr lang="pl-PL" dirty="0" smtClean="0"/>
              <a:t>• Negatywny nastrój trwa długo, przynajmniej dwa tygodnie, </a:t>
            </a:r>
          </a:p>
          <a:p>
            <a:pPr marL="0" indent="0">
              <a:buNone/>
            </a:pPr>
            <a:r>
              <a:rPr lang="pl-PL" dirty="0" smtClean="0"/>
              <a:t>zwykle kilka miesięcy i jest stały</a:t>
            </a:r>
          </a:p>
          <a:p>
            <a:pPr marL="0" indent="0">
              <a:buNone/>
            </a:pPr>
            <a:r>
              <a:rPr lang="pl-PL" dirty="0" smtClean="0"/>
              <a:t>• Pojawiają się myśli, że coś z nami jest nie tak, że coś nam </a:t>
            </a:r>
          </a:p>
          <a:p>
            <a:pPr marL="0" indent="0">
              <a:buNone/>
            </a:pPr>
            <a:r>
              <a:rPr lang="pl-PL" dirty="0" smtClean="0"/>
              <a:t>dolega, że nie jesteśmy normalni, że jesteśmy chorzy</a:t>
            </a:r>
          </a:p>
          <a:p>
            <a:pPr marL="0" indent="0">
              <a:buNone/>
            </a:pPr>
            <a:r>
              <a:rPr lang="pl-PL" dirty="0" smtClean="0"/>
              <a:t>• Brak radości z życia; przestają cieszyć drobne przyjemności, </a:t>
            </a:r>
          </a:p>
          <a:p>
            <a:pPr marL="0" indent="0">
              <a:buNone/>
            </a:pPr>
            <a:r>
              <a:rPr lang="pl-PL" dirty="0" smtClean="0"/>
              <a:t>ale i te przynoszące do tej pory dużą satysfakcję</a:t>
            </a:r>
          </a:p>
        </p:txBody>
      </p:sp>
    </p:spTree>
    <p:extLst>
      <p:ext uri="{BB962C8B-B14F-4D97-AF65-F5344CB8AC3E}">
        <p14:creationId xmlns:p14="http://schemas.microsoft.com/office/powerpoint/2010/main" val="149227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Depresja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• Pojawia się permanentne zmęczenie i nie mija, nawet przy </a:t>
            </a:r>
          </a:p>
          <a:p>
            <a:pPr marL="0" indent="0">
              <a:buNone/>
            </a:pPr>
            <a:r>
              <a:rPr lang="pl-PL" dirty="0" smtClean="0"/>
              <a:t>większej liczbie godzin snu i odpoczynku</a:t>
            </a:r>
          </a:p>
          <a:p>
            <a:pPr marL="0" indent="0">
              <a:buNone/>
            </a:pPr>
            <a:r>
              <a:rPr lang="pl-PL" dirty="0" smtClean="0"/>
              <a:t>• Pojawiają się problemy z koncentracją uwagi i trudności </a:t>
            </a:r>
          </a:p>
          <a:p>
            <a:pPr marL="0" indent="0">
              <a:buNone/>
            </a:pPr>
            <a:r>
              <a:rPr lang="pl-PL" dirty="0" smtClean="0"/>
              <a:t>w uczeniu się, zapamiętywaniu nowych rzeczy</a:t>
            </a:r>
          </a:p>
          <a:p>
            <a:pPr marL="0" indent="0">
              <a:buNone/>
            </a:pPr>
            <a:r>
              <a:rPr lang="pl-PL" dirty="0" smtClean="0"/>
              <a:t>• Wykonanie codziennych czynności staje się trudne, a wręcz </a:t>
            </a:r>
          </a:p>
          <a:p>
            <a:pPr marL="0" indent="0">
              <a:buNone/>
            </a:pPr>
            <a:r>
              <a:rPr lang="pl-PL" dirty="0" smtClean="0"/>
              <a:t>niemożliwe; zadania są odkładane i zaczynają się piętrzyć</a:t>
            </a:r>
          </a:p>
          <a:p>
            <a:pPr marL="0" indent="0">
              <a:buNone/>
            </a:pPr>
            <a:r>
              <a:rPr lang="pl-PL" dirty="0" smtClean="0"/>
              <a:t>• Pojawiają się bóle głowy, brzucha, nawet całego ciała, których </a:t>
            </a:r>
          </a:p>
          <a:p>
            <a:pPr marL="0" indent="0">
              <a:buNone/>
            </a:pPr>
            <a:r>
              <a:rPr lang="pl-PL" dirty="0" smtClean="0"/>
              <a:t>nie da się wyjaśnić żadnymi badaniami</a:t>
            </a:r>
          </a:p>
          <a:p>
            <a:pPr marL="0" indent="0">
              <a:buNone/>
            </a:pPr>
            <a:r>
              <a:rPr lang="pl-PL" dirty="0" smtClean="0"/>
              <a:t>• Traci się apetyt, nawet na potrawy dotąd bardzo lubiane; </a:t>
            </a:r>
          </a:p>
          <a:p>
            <a:pPr marL="0" indent="0">
              <a:buNone/>
            </a:pPr>
            <a:r>
              <a:rPr lang="pl-PL" dirty="0" smtClean="0"/>
              <a:t>czasem jedzenie wydaje się bez smaku; rzadziej może wystąpić wzmożony apetyt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21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CHANDRA, PRZYGNĘBIENIE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Pojawia się złe samopoczucie, chandra, zniechęcenie</a:t>
            </a:r>
          </a:p>
          <a:p>
            <a:pPr marL="0" indent="0">
              <a:buNone/>
            </a:pPr>
            <a:r>
              <a:rPr lang="pl-PL" dirty="0" smtClean="0"/>
              <a:t>• Obniżenie nastroju trwa maksymalnie kilka dni i po pewnym </a:t>
            </a:r>
            <a:r>
              <a:rPr lang="pl-PL" dirty="0" smtClean="0"/>
              <a:t>czasie </a:t>
            </a:r>
            <a:r>
              <a:rPr lang="pl-PL" dirty="0" smtClean="0"/>
              <a:t>samo przemija </a:t>
            </a:r>
          </a:p>
          <a:p>
            <a:r>
              <a:rPr lang="pl-PL" dirty="0" smtClean="0"/>
              <a:t>Nie </a:t>
            </a:r>
            <a:r>
              <a:rPr lang="pl-PL" dirty="0" smtClean="0"/>
              <a:t>ma poczucia, że jest się chorym i że coś poważnego nam </a:t>
            </a:r>
            <a:r>
              <a:rPr lang="pl-PL" dirty="0" smtClean="0"/>
              <a:t>dolega</a:t>
            </a:r>
            <a:endParaRPr lang="pl-PL" dirty="0" smtClean="0"/>
          </a:p>
          <a:p>
            <a:r>
              <a:rPr lang="pl-PL" dirty="0" smtClean="0"/>
              <a:t>Pomimo </a:t>
            </a:r>
            <a:r>
              <a:rPr lang="pl-PL" dirty="0" smtClean="0"/>
              <a:t>że mamy obniżony nastrój, potrafimy odczuwać </a:t>
            </a:r>
            <a:r>
              <a:rPr lang="pl-PL" dirty="0" smtClean="0"/>
              <a:t>przyjemność </a:t>
            </a:r>
            <a:r>
              <a:rPr lang="pl-PL" dirty="0" smtClean="0"/>
              <a:t>i satysfakcję</a:t>
            </a:r>
          </a:p>
          <a:p>
            <a:r>
              <a:rPr lang="pl-PL" dirty="0" smtClean="0"/>
              <a:t>Pojawia </a:t>
            </a:r>
            <a:r>
              <a:rPr lang="pl-PL" dirty="0" smtClean="0"/>
              <a:t>się chwilowe zniechęcenie do działania, ale chwila </a:t>
            </a:r>
            <a:r>
              <a:rPr lang="pl-PL" dirty="0" smtClean="0"/>
              <a:t>odpoczynku </a:t>
            </a:r>
            <a:r>
              <a:rPr lang="pl-PL" dirty="0" smtClean="0"/>
              <a:t>pozwala odzyskać energię</a:t>
            </a:r>
          </a:p>
        </p:txBody>
      </p:sp>
    </p:spTree>
    <p:extLst>
      <p:ext uri="{BB962C8B-B14F-4D97-AF65-F5344CB8AC3E}">
        <p14:creationId xmlns:p14="http://schemas.microsoft.com/office/powerpoint/2010/main" val="30451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CHANDRA, PRZYGNĘBIENIE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• Zwykle nie pojawia się nietypowe zmęczenie, a jeśli już, to </a:t>
            </a:r>
          </a:p>
          <a:p>
            <a:pPr marL="0" indent="0">
              <a:buNone/>
            </a:pPr>
            <a:r>
              <a:rPr lang="pl-PL" dirty="0" smtClean="0"/>
              <a:t>objawy są bardzo delikatne i mijają po odpoczynku</a:t>
            </a:r>
          </a:p>
          <a:p>
            <a:pPr marL="0" indent="0">
              <a:buNone/>
            </a:pPr>
            <a:r>
              <a:rPr lang="pl-PL" dirty="0" smtClean="0"/>
              <a:t>• Mimo gorszego samopoczucia wykonanie codziennych </a:t>
            </a:r>
          </a:p>
          <a:p>
            <a:pPr marL="0" indent="0">
              <a:buNone/>
            </a:pPr>
            <a:r>
              <a:rPr lang="pl-PL" dirty="0" smtClean="0"/>
              <a:t>obowiązków nie sprawia aż takiej trudności</a:t>
            </a:r>
          </a:p>
          <a:p>
            <a:pPr marL="0" indent="0">
              <a:buNone/>
            </a:pPr>
            <a:r>
              <a:rPr lang="pl-PL" dirty="0" smtClean="0"/>
              <a:t>• Zwykle nie ma objawów somatycznych, bólowych </a:t>
            </a:r>
          </a:p>
          <a:p>
            <a:pPr marL="0" indent="0">
              <a:buNone/>
            </a:pPr>
            <a:r>
              <a:rPr lang="pl-PL" dirty="0" smtClean="0"/>
              <a:t>• Apetyt nie zmienia się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44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Broszura-depresja </a:t>
            </a:r>
            <a:r>
              <a:rPr lang="pl-PL" dirty="0" err="1" smtClean="0"/>
              <a:t>mlodziencza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file:///C:/Users/admin/Documents/Broszura-depresja_mlodziencza%20(1).pdf</a:t>
            </a:r>
          </a:p>
        </p:txBody>
      </p:sp>
    </p:spTree>
    <p:extLst>
      <p:ext uri="{BB962C8B-B14F-4D97-AF65-F5344CB8AC3E}">
        <p14:creationId xmlns:p14="http://schemas.microsoft.com/office/powerpoint/2010/main" val="3913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3" y="371475"/>
            <a:ext cx="7747000" cy="6107113"/>
          </a:xfrm>
        </p:spPr>
      </p:pic>
    </p:spTree>
    <p:extLst>
      <p:ext uri="{BB962C8B-B14F-4D97-AF65-F5344CB8AC3E}">
        <p14:creationId xmlns:p14="http://schemas.microsoft.com/office/powerpoint/2010/main" val="205454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6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2" y="566915"/>
            <a:ext cx="6002292" cy="52065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91" y="664234"/>
            <a:ext cx="5339751" cy="51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23 lutego Ogólnopolski Dzień Walki z Depresją</a:t>
            </a:r>
            <a:br>
              <a:rPr lang="pl-PL" b="1" dirty="0"/>
            </a:b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Według Światowej Organizacji Zdrowia (WHO) na depresję na świecie choruje aż 350 milionów ludzi - w tym dzieci i młodzież. Odsetek dzieci i młodzieży zmagającej się z depresją ciągle rośnie. Celem tego dnia jest upowszechnienie wiedzy na temat zaburzeń depresyjnych. Lepsze zrozumienie tego, czym jest depresja i w jaki sposób można jej zapobiegać i leczyć, aby zachęcić więcej osób do szukania pomocy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r>
              <a:rPr lang="pl-PL" b="1" dirty="0"/>
              <a:t>Depresja jest chorobą, tak samo jak cukrzyca czy nadciśnienie. Charakteryzuje się permanentnym smutkiem, obniżeniem nastroju, rozdrażnieniem, zobojętnieniem lub uczuciem pustki. Powoduje utratę zainteresowania czynnościami życia codziennego.</a:t>
            </a:r>
          </a:p>
        </p:txBody>
      </p:sp>
    </p:spTree>
    <p:extLst>
      <p:ext uri="{BB962C8B-B14F-4D97-AF65-F5344CB8AC3E}">
        <p14:creationId xmlns:p14="http://schemas.microsoft.com/office/powerpoint/2010/main" val="380789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23 lutego Ogólnopolski Dzień Walki z Depresją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b="1" dirty="0"/>
              <a:t>Depresja jest główną przyczyną niepełnosprawności na całym świecie i w znacznym stopniu przyczynia się do globalnego obciążenia chorobami. Skutki depresji mogą być długotrwałe lub nawracające i mogą znacznie wpłynąć na zdolność osoby do funkcjonowania i satysfakcjonującego życia, a także mogą doprowadzić do samobójstwa.</a:t>
            </a:r>
          </a:p>
          <a:p>
            <a:pPr marL="0" indent="0" fontAlgn="base">
              <a:buNone/>
            </a:pPr>
            <a:r>
              <a:rPr lang="pl-PL" b="1" dirty="0"/>
              <a:t>Depresja i związane z nią zaburzenia mogą mieć głęboki wpływ na wszystkie aspekty życia, w tym wyniki w szkole, produktywność w pracy, relacje z rodziną i przyjaciółmi oraz zdolność do uczestniczenia w społeczeństwie. Depresja dotyka wszystkich ludzi niezależnie od pochodzenia: dzieci, młodzież, starsze osoby, bogatych i biednych.  Badania dowodzą, iż kobiety częściej zapadają na depresję niż mężczyźni.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12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23 lutego Ogólnopolski Dzień Walki z Depresją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pl-PL" b="1" dirty="0" smtClean="0"/>
              <a:t>Depresję można i należy leczyć. Najkorzystniejsze są metody kompleksowe, obejmujące psychoterapię</a:t>
            </a:r>
            <a:br>
              <a:rPr lang="pl-PL" b="1" dirty="0" smtClean="0"/>
            </a:br>
            <a:r>
              <a:rPr lang="pl-PL" b="1" dirty="0" smtClean="0"/>
              <a:t>i farmakoterapię. Nowoczesne leki antydepresyjne działają skutecznie i są bezpieczne. </a:t>
            </a:r>
          </a:p>
          <a:p>
            <a:pPr marL="0" indent="0" fontAlgn="base">
              <a:buNone/>
            </a:pPr>
            <a:r>
              <a:rPr lang="pl-PL" b="1" dirty="0" smtClean="0"/>
              <a:t>Zamiast udzielać dobrych rad wspieraj emocjonalnie, rozmawiaj, interesuj się, zapytaj co się dzieje? Jak możesz pomóc?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22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Depresja młodzieńcza wg J. Bomba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Jest to niespecyficzna reakcja rozwijającej się osobowości na niepowodzenia w zakresie próby uniezależnienia się od rodziców, samooceny, nawiązywania partnerskich związków z ludźmi. Rozwojowi tego zaburzenia sprzyja niestabilna sytuacja rodzinna i szkolna. Wiek młodzieńczy to okres zaburzeń hormonalnych (zmiana wyglądu), wyboru zawodu, ustalenia światopoglądu, stosunku do religii, rozwoju potrzeb seksualnych. Częstość występowania: 27 – 54% z tendencją wzrostową.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20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Depresja młodzieńcza – obraz kliniczny: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obniżenie nastroju o różnym nasileniu, u młodszych z odcieniem dysforii, </a:t>
            </a:r>
          </a:p>
          <a:p>
            <a:r>
              <a:rPr lang="pl-PL" dirty="0" smtClean="0"/>
              <a:t>podwyższony poziom lęku, </a:t>
            </a:r>
          </a:p>
          <a:p>
            <a:r>
              <a:rPr lang="pl-PL" dirty="0" smtClean="0"/>
              <a:t>zaburzenia w sferze poznawczej, </a:t>
            </a:r>
          </a:p>
          <a:p>
            <a:r>
              <a:rPr lang="pl-PL" dirty="0" smtClean="0"/>
              <a:t>uczucie nudy i niemożność przeżywania przyjemności, </a:t>
            </a:r>
          </a:p>
          <a:p>
            <a:r>
              <a:rPr lang="pl-PL" dirty="0" smtClean="0"/>
              <a:t> obniżenie poziomu aktywności (łatwe męczenie się, trudności w porannym wstawaniu), </a:t>
            </a:r>
          </a:p>
          <a:p>
            <a:r>
              <a:rPr lang="pl-PL" dirty="0" smtClean="0"/>
              <a:t> zaburzenia zachowania (</a:t>
            </a:r>
            <a:r>
              <a:rPr lang="pl-PL" smtClean="0"/>
              <a:t>łamanie norm, zakazów, eksperymenty ze środkami psychoaktywnymi, nadmierna aktywność seksualna), </a:t>
            </a:r>
          </a:p>
          <a:p>
            <a:r>
              <a:rPr lang="pl-PL" smtClean="0"/>
              <a:t>zachowania samobójcze, </a:t>
            </a:r>
          </a:p>
          <a:p>
            <a:r>
              <a:rPr lang="pl-PL" smtClean="0"/>
              <a:t>dolegliwości somatyczne.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713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Depresja młodzieńcza – leczenie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Psychoterapia – podstawa leczenia </a:t>
            </a:r>
          </a:p>
          <a:p>
            <a:r>
              <a:rPr lang="pl-PL" dirty="0" smtClean="0"/>
              <a:t> grupowa – cel: poprawa relacji rówieśniczych, </a:t>
            </a:r>
          </a:p>
          <a:p>
            <a:r>
              <a:rPr lang="pl-PL" dirty="0" smtClean="0"/>
              <a:t>indywidualna – cel: poprawa samooceny, rozładowanie napięcia emocjonalnego. </a:t>
            </a:r>
          </a:p>
          <a:p>
            <a:r>
              <a:rPr lang="pl-PL" dirty="0" smtClean="0"/>
              <a:t>Farmakoterapia – efekty słabe, chociaż czasem przynosi doraźne korzyści. Wzrasta ryzyko samobójstwa.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06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Osobiste czynniki ochronne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Czynniki biologiczne</a:t>
            </a:r>
          </a:p>
          <a:p>
            <a:r>
              <a:rPr lang="pl-PL" dirty="0" smtClean="0"/>
              <a:t> Dobry stan zdrowia</a:t>
            </a:r>
          </a:p>
          <a:p>
            <a:r>
              <a:rPr lang="pl-PL" dirty="0" smtClean="0"/>
              <a:t>Regularne wykonywanie ćwiczeń fizycznych</a:t>
            </a:r>
          </a:p>
          <a:p>
            <a:r>
              <a:rPr lang="pl-PL" dirty="0" smtClean="0"/>
              <a:t>Czynniki psychologiczne</a:t>
            </a:r>
          </a:p>
          <a:p>
            <a:r>
              <a:rPr lang="pl-PL" dirty="0" smtClean="0"/>
              <a:t>Wysoki poziom inteligencji</a:t>
            </a:r>
          </a:p>
          <a:p>
            <a:r>
              <a:rPr lang="pl-PL" dirty="0" smtClean="0"/>
              <a:t>Łagodny temperament</a:t>
            </a:r>
          </a:p>
          <a:p>
            <a:r>
              <a:rPr lang="pl-PL" dirty="0" smtClean="0"/>
              <a:t> Wysokie poczucie własnej wartości</a:t>
            </a:r>
          </a:p>
          <a:p>
            <a:r>
              <a:rPr lang="pl-PL" dirty="0" smtClean="0"/>
              <a:t>Wewnętrzne umiejscowienie źródła kontroli</a:t>
            </a:r>
          </a:p>
          <a:p>
            <a:r>
              <a:rPr lang="pl-PL" dirty="0" smtClean="0"/>
              <a:t>Wysoka ocena własnej skuteczności</a:t>
            </a:r>
          </a:p>
          <a:p>
            <a:r>
              <a:rPr lang="pl-PL" dirty="0" smtClean="0"/>
              <a:t>Optymistyczny cel postrzegania rzeczywistości</a:t>
            </a:r>
          </a:p>
          <a:p>
            <a:r>
              <a:rPr lang="pl-PL" dirty="0" smtClean="0"/>
              <a:t>Dojrzałe mechanizmy obronne</a:t>
            </a:r>
          </a:p>
          <a:p>
            <a:r>
              <a:rPr lang="pl-PL" dirty="0" smtClean="0"/>
              <a:t> Występowanie problemów z zachowaniem</a:t>
            </a:r>
          </a:p>
        </p:txBody>
      </p:sp>
    </p:spTree>
    <p:extLst>
      <p:ext uri="{BB962C8B-B14F-4D97-AF65-F5344CB8AC3E}">
        <p14:creationId xmlns:p14="http://schemas.microsoft.com/office/powerpoint/2010/main" val="3646568941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877</Words>
  <Application>Microsoft Office PowerPoint</Application>
  <PresentationFormat>Panoramiczny</PresentationFormat>
  <Paragraphs>103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Smuga</vt:lpstr>
      <vt:lpstr>Prezentacja programu PowerPoint</vt:lpstr>
      <vt:lpstr>Prezentacja programu PowerPoint</vt:lpstr>
      <vt:lpstr>23 lutego Ogólnopolski Dzień Walki z Depresją </vt:lpstr>
      <vt:lpstr>23 lutego Ogólnopolski Dzień Walki z Depresją </vt:lpstr>
      <vt:lpstr>23 lutego Ogólnopolski Dzień Walki z Depresją</vt:lpstr>
      <vt:lpstr>Depresja młodzieńcza wg J. Bomba</vt:lpstr>
      <vt:lpstr>Depresja młodzieńcza – obraz kliniczny:</vt:lpstr>
      <vt:lpstr>Depresja młodzieńcza – leczenie</vt:lpstr>
      <vt:lpstr>Osobiste czynniki ochronne </vt:lpstr>
      <vt:lpstr>Zewnętrzne czynniki ochronne </vt:lpstr>
      <vt:lpstr>Zewnętrzne czynniki ochronne </vt:lpstr>
      <vt:lpstr>Czynniki społeczne </vt:lpstr>
      <vt:lpstr>Depresja to nie chandra</vt:lpstr>
      <vt:lpstr>Depresja </vt:lpstr>
      <vt:lpstr>CHANDRA, PRZYGNĘBIENIE</vt:lpstr>
      <vt:lpstr>CHANDRA, PRZYGNĘBIENIE</vt:lpstr>
      <vt:lpstr>Broszura-depresja mlodziencza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8</cp:revision>
  <dcterms:created xsi:type="dcterms:W3CDTF">2023-01-30T13:38:03Z</dcterms:created>
  <dcterms:modified xsi:type="dcterms:W3CDTF">2023-03-01T08:46:08Z</dcterms:modified>
</cp:coreProperties>
</file>